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6" r:id="rId2"/>
  </p:sldMasterIdLst>
  <p:notesMasterIdLst>
    <p:notesMasterId r:id="rId147"/>
  </p:notesMasterIdLst>
  <p:handoutMasterIdLst>
    <p:handoutMasterId r:id="rId148"/>
  </p:handoutMasterIdLst>
  <p:sldIdLst>
    <p:sldId id="263" r:id="rId3"/>
    <p:sldId id="297" r:id="rId4"/>
    <p:sldId id="467" r:id="rId5"/>
    <p:sldId id="450" r:id="rId6"/>
    <p:sldId id="498" r:id="rId7"/>
    <p:sldId id="337" r:id="rId8"/>
    <p:sldId id="328" r:id="rId9"/>
    <p:sldId id="329" r:id="rId10"/>
    <p:sldId id="271" r:id="rId11"/>
    <p:sldId id="273" r:id="rId12"/>
    <p:sldId id="274" r:id="rId13"/>
    <p:sldId id="293" r:id="rId14"/>
    <p:sldId id="292" r:id="rId15"/>
    <p:sldId id="313" r:id="rId16"/>
    <p:sldId id="334" r:id="rId17"/>
    <p:sldId id="275" r:id="rId18"/>
    <p:sldId id="277" r:id="rId19"/>
    <p:sldId id="301" r:id="rId20"/>
    <p:sldId id="302" r:id="rId21"/>
    <p:sldId id="314" r:id="rId22"/>
    <p:sldId id="257" r:id="rId23"/>
    <p:sldId id="278" r:id="rId24"/>
    <p:sldId id="279" r:id="rId25"/>
    <p:sldId id="316" r:id="rId26"/>
    <p:sldId id="317" r:id="rId27"/>
    <p:sldId id="325" r:id="rId28"/>
    <p:sldId id="326" r:id="rId29"/>
    <p:sldId id="327" r:id="rId30"/>
    <p:sldId id="468" r:id="rId31"/>
    <p:sldId id="315" r:id="rId32"/>
    <p:sldId id="281" r:id="rId33"/>
    <p:sldId id="282" r:id="rId34"/>
    <p:sldId id="332" r:id="rId35"/>
    <p:sldId id="494" r:id="rId36"/>
    <p:sldId id="500" r:id="rId37"/>
    <p:sldId id="318" r:id="rId38"/>
    <p:sldId id="473" r:id="rId39"/>
    <p:sldId id="289" r:id="rId40"/>
    <p:sldId id="320" r:id="rId41"/>
    <p:sldId id="322" r:id="rId42"/>
    <p:sldId id="288" r:id="rId43"/>
    <p:sldId id="303" r:id="rId44"/>
    <p:sldId id="338" r:id="rId45"/>
    <p:sldId id="339" r:id="rId46"/>
    <p:sldId id="340" r:id="rId47"/>
    <p:sldId id="341" r:id="rId48"/>
    <p:sldId id="342" r:id="rId49"/>
    <p:sldId id="344" r:id="rId50"/>
    <p:sldId id="343" r:id="rId51"/>
    <p:sldId id="347" r:id="rId52"/>
    <p:sldId id="345" r:id="rId53"/>
    <p:sldId id="452" r:id="rId54"/>
    <p:sldId id="453" r:id="rId55"/>
    <p:sldId id="346" r:id="rId56"/>
    <p:sldId id="349" r:id="rId57"/>
    <p:sldId id="352" r:id="rId58"/>
    <p:sldId id="354" r:id="rId59"/>
    <p:sldId id="356" r:id="rId60"/>
    <p:sldId id="455" r:id="rId61"/>
    <p:sldId id="358" r:id="rId62"/>
    <p:sldId id="359" r:id="rId63"/>
    <p:sldId id="360" r:id="rId64"/>
    <p:sldId id="361" r:id="rId65"/>
    <p:sldId id="362" r:id="rId66"/>
    <p:sldId id="478" r:id="rId67"/>
    <p:sldId id="369" r:id="rId68"/>
    <p:sldId id="370" r:id="rId69"/>
    <p:sldId id="368" r:id="rId70"/>
    <p:sldId id="479" r:id="rId71"/>
    <p:sldId id="363" r:id="rId72"/>
    <p:sldId id="372" r:id="rId73"/>
    <p:sldId id="374" r:id="rId74"/>
    <p:sldId id="459" r:id="rId75"/>
    <p:sldId id="375" r:id="rId76"/>
    <p:sldId id="380" r:id="rId77"/>
    <p:sldId id="376" r:id="rId78"/>
    <p:sldId id="378" r:id="rId79"/>
    <p:sldId id="480" r:id="rId80"/>
    <p:sldId id="481" r:id="rId81"/>
    <p:sldId id="482" r:id="rId82"/>
    <p:sldId id="382" r:id="rId83"/>
    <p:sldId id="463" r:id="rId84"/>
    <p:sldId id="383" r:id="rId85"/>
    <p:sldId id="384" r:id="rId86"/>
    <p:sldId id="385" r:id="rId87"/>
    <p:sldId id="492" r:id="rId88"/>
    <p:sldId id="488" r:id="rId89"/>
    <p:sldId id="460" r:id="rId90"/>
    <p:sldId id="388" r:id="rId91"/>
    <p:sldId id="393" r:id="rId92"/>
    <p:sldId id="394" r:id="rId93"/>
    <p:sldId id="396" r:id="rId94"/>
    <p:sldId id="399" r:id="rId95"/>
    <p:sldId id="400" r:id="rId96"/>
    <p:sldId id="401" r:id="rId97"/>
    <p:sldId id="403" r:id="rId98"/>
    <p:sldId id="404" r:id="rId99"/>
    <p:sldId id="411" r:id="rId100"/>
    <p:sldId id="471" r:id="rId101"/>
    <p:sldId id="414" r:id="rId102"/>
    <p:sldId id="415" r:id="rId103"/>
    <p:sldId id="416" r:id="rId104"/>
    <p:sldId id="417" r:id="rId105"/>
    <p:sldId id="418" r:id="rId106"/>
    <p:sldId id="413" r:id="rId107"/>
    <p:sldId id="419" r:id="rId108"/>
    <p:sldId id="420" r:id="rId109"/>
    <p:sldId id="421" r:id="rId110"/>
    <p:sldId id="422" r:id="rId111"/>
    <p:sldId id="489" r:id="rId112"/>
    <p:sldId id="426" r:id="rId113"/>
    <p:sldId id="427" r:id="rId114"/>
    <p:sldId id="502" r:id="rId115"/>
    <p:sldId id="503" r:id="rId116"/>
    <p:sldId id="464" r:id="rId117"/>
    <p:sldId id="423" r:id="rId118"/>
    <p:sldId id="425" r:id="rId119"/>
    <p:sldId id="493" r:id="rId120"/>
    <p:sldId id="499" r:id="rId121"/>
    <p:sldId id="497" r:id="rId122"/>
    <p:sldId id="430" r:id="rId123"/>
    <p:sldId id="444" r:id="rId124"/>
    <p:sldId id="445" r:id="rId125"/>
    <p:sldId id="446" r:id="rId126"/>
    <p:sldId id="447" r:id="rId127"/>
    <p:sldId id="469" r:id="rId128"/>
    <p:sldId id="490" r:id="rId129"/>
    <p:sldId id="431" r:id="rId130"/>
    <p:sldId id="433" r:id="rId131"/>
    <p:sldId id="443" r:id="rId132"/>
    <p:sldId id="491" r:id="rId133"/>
    <p:sldId id="434" r:id="rId134"/>
    <p:sldId id="435" r:id="rId135"/>
    <p:sldId id="436" r:id="rId136"/>
    <p:sldId id="437" r:id="rId137"/>
    <p:sldId id="438" r:id="rId138"/>
    <p:sldId id="439" r:id="rId139"/>
    <p:sldId id="440" r:id="rId140"/>
    <p:sldId id="441" r:id="rId141"/>
    <p:sldId id="442" r:id="rId142"/>
    <p:sldId id="449" r:id="rId143"/>
    <p:sldId id="448" r:id="rId144"/>
    <p:sldId id="483" r:id="rId145"/>
    <p:sldId id="466" r:id="rId14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034" userDrawn="1">
          <p15:clr>
            <a:srgbClr val="A4A3A4"/>
          </p15:clr>
        </p15:guide>
        <p15:guide id="2" pos="2051" userDrawn="1">
          <p15:clr>
            <a:srgbClr val="A4A3A4"/>
          </p15:clr>
        </p15:guide>
        <p15:guide id="3" orient="horz" pos="3128" userDrawn="1">
          <p15:clr>
            <a:srgbClr val="A4A3A4"/>
          </p15:clr>
        </p15:guide>
        <p15:guide id="4"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sten Busch" initials="KB"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A87D10"/>
    <a:srgbClr val="C99313"/>
    <a:srgbClr val="00B1EB"/>
    <a:srgbClr val="0080A8"/>
    <a:srgbClr val="009B77"/>
    <a:srgbClr val="008666"/>
    <a:srgbClr val="98A4AE"/>
    <a:srgbClr val="768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8" autoAdjust="0"/>
    <p:restoredTop sz="94884" autoAdjust="0"/>
  </p:normalViewPr>
  <p:slideViewPr>
    <p:cSldViewPr snapToGrid="0" showGuides="1">
      <p:cViewPr varScale="1">
        <p:scale>
          <a:sx n="109" d="100"/>
          <a:sy n="109" d="100"/>
        </p:scale>
        <p:origin x="1638" y="108"/>
      </p:cViewPr>
      <p:guideLst>
        <p:guide orient="horz"/>
        <p:guide/>
      </p:guideLst>
    </p:cSldViewPr>
  </p:slideViewPr>
  <p:outlineViewPr>
    <p:cViewPr>
      <p:scale>
        <a:sx n="33" d="100"/>
        <a:sy n="33" d="100"/>
      </p:scale>
      <p:origin x="0" y="6108"/>
    </p:cViewPr>
  </p:outlineViewPr>
  <p:notesTextViewPr>
    <p:cViewPr>
      <p:scale>
        <a:sx n="100" d="100"/>
        <a:sy n="100" d="100"/>
      </p:scale>
      <p:origin x="0" y="0"/>
    </p:cViewPr>
  </p:notesTextViewPr>
  <p:sorterViewPr>
    <p:cViewPr>
      <p:scale>
        <a:sx n="100" d="100"/>
        <a:sy n="100" d="100"/>
      </p:scale>
      <p:origin x="0" y="5154"/>
    </p:cViewPr>
  </p:sorterViewPr>
  <p:notesViewPr>
    <p:cSldViewPr snapToGrid="0" showGuides="1">
      <p:cViewPr varScale="1">
        <p:scale>
          <a:sx n="84" d="100"/>
          <a:sy n="84" d="100"/>
        </p:scale>
        <p:origin x="-3768" y="-78"/>
      </p:cViewPr>
      <p:guideLst>
        <p:guide orient="horz" pos="3034"/>
        <p:guide pos="2051"/>
        <p:guide orient="horz" pos="3128"/>
        <p:guide pos="2142"/>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2"/>
            <a:ext cx="2945659" cy="496332"/>
          </a:xfrm>
          <a:prstGeom prst="rect">
            <a:avLst/>
          </a:prstGeom>
        </p:spPr>
        <p:txBody>
          <a:bodyPr vert="horz" lIns="92119" tIns="46060" rIns="92119" bIns="46060" rtlCol="0"/>
          <a:lstStyle>
            <a:lvl1pPr algn="l">
              <a:defRPr sz="1200"/>
            </a:lvl1pPr>
          </a:lstStyle>
          <a:p>
            <a:endParaRPr lang="de-DE"/>
          </a:p>
        </p:txBody>
      </p:sp>
      <p:sp>
        <p:nvSpPr>
          <p:cNvPr id="3" name="Datumsplatzhalter 2"/>
          <p:cNvSpPr>
            <a:spLocks noGrp="1"/>
          </p:cNvSpPr>
          <p:nvPr>
            <p:ph type="dt" sz="quarter" idx="1"/>
          </p:nvPr>
        </p:nvSpPr>
        <p:spPr>
          <a:xfrm>
            <a:off x="3850449" y="2"/>
            <a:ext cx="2945659" cy="496332"/>
          </a:xfrm>
          <a:prstGeom prst="rect">
            <a:avLst/>
          </a:prstGeom>
        </p:spPr>
        <p:txBody>
          <a:bodyPr vert="horz" lIns="92119" tIns="46060" rIns="92119" bIns="46060" rtlCol="0"/>
          <a:lstStyle>
            <a:lvl1pPr algn="r">
              <a:defRPr sz="1200"/>
            </a:lvl1pPr>
          </a:lstStyle>
          <a:p>
            <a:fld id="{B39004BC-B0E3-4208-A222-418A4F529526}" type="datetimeFigureOut">
              <a:rPr lang="de-DE" smtClean="0"/>
              <a:pPr/>
              <a:t>04.04.2019</a:t>
            </a:fld>
            <a:endParaRPr lang="de-DE"/>
          </a:p>
        </p:txBody>
      </p:sp>
      <p:sp>
        <p:nvSpPr>
          <p:cNvPr id="4" name="Fußzeilenplatzhalter 3"/>
          <p:cNvSpPr>
            <a:spLocks noGrp="1"/>
          </p:cNvSpPr>
          <p:nvPr>
            <p:ph type="ftr" sz="quarter" idx="2"/>
          </p:nvPr>
        </p:nvSpPr>
        <p:spPr>
          <a:xfrm>
            <a:off x="6" y="9428585"/>
            <a:ext cx="2945659" cy="496332"/>
          </a:xfrm>
          <a:prstGeom prst="rect">
            <a:avLst/>
          </a:prstGeom>
        </p:spPr>
        <p:txBody>
          <a:bodyPr vert="horz" lIns="92119" tIns="46060" rIns="92119" bIns="46060" rtlCol="0" anchor="b"/>
          <a:lstStyle>
            <a:lvl1pPr algn="l">
              <a:defRPr sz="1200"/>
            </a:lvl1pPr>
          </a:lstStyle>
          <a:p>
            <a:endParaRPr lang="de-DE"/>
          </a:p>
        </p:txBody>
      </p:sp>
      <p:sp>
        <p:nvSpPr>
          <p:cNvPr id="5" name="Foliennummernplatzhalter 4"/>
          <p:cNvSpPr>
            <a:spLocks noGrp="1"/>
          </p:cNvSpPr>
          <p:nvPr>
            <p:ph type="sldNum" sz="quarter" idx="3"/>
          </p:nvPr>
        </p:nvSpPr>
        <p:spPr>
          <a:xfrm>
            <a:off x="3850449" y="9428585"/>
            <a:ext cx="2945659" cy="496332"/>
          </a:xfrm>
          <a:prstGeom prst="rect">
            <a:avLst/>
          </a:prstGeom>
        </p:spPr>
        <p:txBody>
          <a:bodyPr vert="horz" lIns="92119" tIns="46060" rIns="92119" bIns="46060" rtlCol="0" anchor="b"/>
          <a:lstStyle>
            <a:lvl1pPr algn="r">
              <a:defRPr sz="1200"/>
            </a:lvl1pPr>
          </a:lstStyle>
          <a:p>
            <a:fld id="{6EE8CCCE-5D86-4F2C-A810-6EA86A7CE748}" type="slidenum">
              <a:rPr lang="de-DE" smtClean="0"/>
              <a:pPr/>
              <a:t>‹Nr.›</a:t>
            </a:fld>
            <a:endParaRPr lang="de-DE"/>
          </a:p>
        </p:txBody>
      </p:sp>
    </p:spTree>
    <p:extLst>
      <p:ext uri="{BB962C8B-B14F-4D97-AF65-F5344CB8AC3E}">
        <p14:creationId xmlns:p14="http://schemas.microsoft.com/office/powerpoint/2010/main" val="3581510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2"/>
            <a:ext cx="2945659" cy="496332"/>
          </a:xfrm>
          <a:prstGeom prst="rect">
            <a:avLst/>
          </a:prstGeom>
        </p:spPr>
        <p:txBody>
          <a:bodyPr vert="horz" lIns="92119" tIns="46060" rIns="92119" bIns="46060" rtlCol="0"/>
          <a:lstStyle>
            <a:lvl1pPr algn="l">
              <a:defRPr sz="1200"/>
            </a:lvl1pPr>
          </a:lstStyle>
          <a:p>
            <a:endParaRPr lang="de-DE"/>
          </a:p>
        </p:txBody>
      </p:sp>
      <p:sp>
        <p:nvSpPr>
          <p:cNvPr id="3" name="Datumsplatzhalter 2"/>
          <p:cNvSpPr>
            <a:spLocks noGrp="1"/>
          </p:cNvSpPr>
          <p:nvPr>
            <p:ph type="dt" idx="1"/>
          </p:nvPr>
        </p:nvSpPr>
        <p:spPr>
          <a:xfrm>
            <a:off x="3850449" y="2"/>
            <a:ext cx="2945659" cy="496332"/>
          </a:xfrm>
          <a:prstGeom prst="rect">
            <a:avLst/>
          </a:prstGeom>
        </p:spPr>
        <p:txBody>
          <a:bodyPr vert="horz" lIns="92119" tIns="46060" rIns="92119" bIns="46060" rtlCol="0"/>
          <a:lstStyle>
            <a:lvl1pPr algn="r">
              <a:defRPr sz="1200"/>
            </a:lvl1pPr>
          </a:lstStyle>
          <a:p>
            <a:fld id="{5E1D818D-C606-4ACC-B471-870C5A9C4C11}" type="datetimeFigureOut">
              <a:rPr lang="de-DE" smtClean="0"/>
              <a:pPr/>
              <a:t>04.04.2019</a:t>
            </a:fld>
            <a:endParaRPr lang="de-DE"/>
          </a:p>
        </p:txBody>
      </p:sp>
      <p:sp>
        <p:nvSpPr>
          <p:cNvPr id="4" name="Folienbildplatzhalter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92119" tIns="46060" rIns="92119" bIns="46060" rtlCol="0" anchor="ctr"/>
          <a:lstStyle/>
          <a:p>
            <a:endParaRPr lang="de-DE"/>
          </a:p>
        </p:txBody>
      </p:sp>
      <p:sp>
        <p:nvSpPr>
          <p:cNvPr id="5" name="Notizenplatzhalter 4"/>
          <p:cNvSpPr>
            <a:spLocks noGrp="1"/>
          </p:cNvSpPr>
          <p:nvPr>
            <p:ph type="body" sz="quarter" idx="3"/>
          </p:nvPr>
        </p:nvSpPr>
        <p:spPr>
          <a:xfrm>
            <a:off x="679768" y="4715153"/>
            <a:ext cx="5438140" cy="4466988"/>
          </a:xfrm>
          <a:prstGeom prst="rect">
            <a:avLst/>
          </a:prstGeom>
        </p:spPr>
        <p:txBody>
          <a:bodyPr vert="horz" lIns="92119" tIns="46060" rIns="92119" bIns="4606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6" y="9428585"/>
            <a:ext cx="2945659" cy="496332"/>
          </a:xfrm>
          <a:prstGeom prst="rect">
            <a:avLst/>
          </a:prstGeom>
        </p:spPr>
        <p:txBody>
          <a:bodyPr vert="horz" lIns="92119" tIns="46060" rIns="92119" bIns="46060" rtlCol="0" anchor="b"/>
          <a:lstStyle>
            <a:lvl1pPr algn="l">
              <a:defRPr sz="1200"/>
            </a:lvl1pPr>
          </a:lstStyle>
          <a:p>
            <a:endParaRPr lang="de-DE"/>
          </a:p>
        </p:txBody>
      </p:sp>
      <p:sp>
        <p:nvSpPr>
          <p:cNvPr id="7" name="Foliennummernplatzhalter 6"/>
          <p:cNvSpPr>
            <a:spLocks noGrp="1"/>
          </p:cNvSpPr>
          <p:nvPr>
            <p:ph type="sldNum" sz="quarter" idx="5"/>
          </p:nvPr>
        </p:nvSpPr>
        <p:spPr>
          <a:xfrm>
            <a:off x="3850449" y="9428585"/>
            <a:ext cx="2945659" cy="496332"/>
          </a:xfrm>
          <a:prstGeom prst="rect">
            <a:avLst/>
          </a:prstGeom>
        </p:spPr>
        <p:txBody>
          <a:bodyPr vert="horz" lIns="92119" tIns="46060" rIns="92119" bIns="46060" rtlCol="0" anchor="b"/>
          <a:lstStyle>
            <a:lvl1pPr algn="r">
              <a:defRPr sz="1200"/>
            </a:lvl1pPr>
          </a:lstStyle>
          <a:p>
            <a:fld id="{20A32A09-A8F9-4844-A50B-996B9FD8E092}" type="slidenum">
              <a:rPr lang="de-DE" smtClean="0"/>
              <a:pPr/>
              <a:t>‹Nr.›</a:t>
            </a:fld>
            <a:endParaRPr lang="de-DE"/>
          </a:p>
        </p:txBody>
      </p:sp>
    </p:spTree>
    <p:extLst>
      <p:ext uri="{BB962C8B-B14F-4D97-AF65-F5344CB8AC3E}">
        <p14:creationId xmlns:p14="http://schemas.microsoft.com/office/powerpoint/2010/main" val="48100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a:t>
            </a:fld>
            <a:endParaRPr lang="de-DE"/>
          </a:p>
        </p:txBody>
      </p:sp>
    </p:spTree>
    <p:extLst>
      <p:ext uri="{BB962C8B-B14F-4D97-AF65-F5344CB8AC3E}">
        <p14:creationId xmlns:p14="http://schemas.microsoft.com/office/powerpoint/2010/main" val="370849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10</a:t>
            </a:fld>
            <a:endParaRPr lang="de-DE"/>
          </a:p>
        </p:txBody>
      </p:sp>
    </p:spTree>
    <p:extLst>
      <p:ext uri="{BB962C8B-B14F-4D97-AF65-F5344CB8AC3E}">
        <p14:creationId xmlns:p14="http://schemas.microsoft.com/office/powerpoint/2010/main" val="409899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Vergleich zu früher: weniger tief</a:t>
            </a:r>
            <a:r>
              <a:rPr lang="de-DE" baseline="0" dirty="0" smtClean="0"/>
              <a:t> verschachtelte Seiten/Unterseiten</a:t>
            </a:r>
          </a:p>
          <a:p>
            <a:r>
              <a:rPr lang="de-DE" baseline="0" dirty="0" smtClean="0"/>
              <a:t>Ausnahme: Ebene 5</a:t>
            </a:r>
          </a:p>
          <a:p>
            <a:endParaRPr lang="de-DE" baseline="0" dirty="0" smtClean="0"/>
          </a:p>
          <a:p>
            <a:r>
              <a:rPr lang="de-DE" baseline="0" dirty="0" smtClean="0"/>
              <a:t>AUFGABE! Plakat beschriften</a:t>
            </a:r>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13</a:t>
            </a:fld>
            <a:endParaRPr lang="de-DE"/>
          </a:p>
        </p:txBody>
      </p:sp>
    </p:spTree>
    <p:extLst>
      <p:ext uri="{BB962C8B-B14F-4D97-AF65-F5344CB8AC3E}">
        <p14:creationId xmlns:p14="http://schemas.microsoft.com/office/powerpoint/2010/main" val="274915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 </a:t>
            </a:r>
          </a:p>
          <a:p>
            <a:r>
              <a:rPr lang="de-DE" dirty="0" err="1" smtClean="0"/>
              <a:t>class</a:t>
            </a:r>
            <a:r>
              <a:rPr lang="de-DE" dirty="0" smtClean="0"/>
              <a:t>=„</a:t>
            </a:r>
            <a:r>
              <a:rPr lang="de-DE" dirty="0" err="1" smtClean="0"/>
              <a:t>attention</a:t>
            </a:r>
            <a:r>
              <a:rPr lang="de-DE" dirty="0" smtClean="0"/>
              <a:t>“ für wichtige Stellen</a:t>
            </a:r>
          </a:p>
          <a:p>
            <a:r>
              <a:rPr lang="de-DE" dirty="0" smtClean="0"/>
              <a:t>Achtung/!!! etc.</a:t>
            </a:r>
            <a:r>
              <a:rPr lang="de-DE" baseline="0" dirty="0" smtClean="0"/>
              <a:t> bitte nicht verwenden</a:t>
            </a:r>
          </a:p>
          <a:p>
            <a:endParaRPr lang="de-DE" baseline="0" dirty="0" smtClean="0"/>
          </a:p>
          <a:p>
            <a:r>
              <a:rPr lang="de-DE" b="1" baseline="0" dirty="0" smtClean="0"/>
              <a:t>Tabellen:</a:t>
            </a:r>
          </a:p>
          <a:p>
            <a:r>
              <a:rPr lang="de-DE" baseline="0" dirty="0" smtClean="0"/>
              <a:t>Können verwendet werden, wenn sinnvoll, aber bitte auf Smartphone testen!</a:t>
            </a:r>
          </a:p>
          <a:p>
            <a:endParaRPr lang="de-DE" baseline="0" dirty="0" smtClean="0"/>
          </a:p>
          <a:p>
            <a:r>
              <a:rPr lang="de-DE" b="1" baseline="0" dirty="0" smtClean="0"/>
              <a:t>Text gut gliedern/strukturieren </a:t>
            </a:r>
          </a:p>
          <a:p>
            <a:r>
              <a:rPr lang="de-DE" baseline="0" dirty="0" smtClean="0"/>
              <a:t>-&gt; immer mehr Smartphone-Nutzer, die keine langen Texte lesen</a:t>
            </a:r>
          </a:p>
          <a:p>
            <a:endParaRPr lang="de-DE" baseline="0" dirty="0" smtClean="0"/>
          </a:p>
          <a:p>
            <a:r>
              <a:rPr lang="de-DE" baseline="0" dirty="0" smtClean="0"/>
              <a:t>Codebeispiele am Rand, werden jetzt nicht erläutert – können beim Nacharbeiten der Schulungsunterlagen sinnvoll sein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16</a:t>
            </a:fld>
            <a:endParaRPr lang="de-DE"/>
          </a:p>
        </p:txBody>
      </p:sp>
    </p:spTree>
    <p:extLst>
      <p:ext uri="{BB962C8B-B14F-4D97-AF65-F5344CB8AC3E}">
        <p14:creationId xmlns:p14="http://schemas.microsoft.com/office/powerpoint/2010/main" val="1118284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Ziel: </a:t>
            </a:r>
          </a:p>
          <a:p>
            <a:r>
              <a:rPr lang="de-DE" dirty="0" smtClean="0"/>
              <a:t>Seite übersichtlicher zu gestalten, </a:t>
            </a:r>
          </a:p>
          <a:p>
            <a:r>
              <a:rPr lang="de-DE" dirty="0" smtClean="0"/>
              <a:t>Strukturierung</a:t>
            </a:r>
          </a:p>
          <a:p>
            <a:r>
              <a:rPr lang="de-DE" dirty="0" smtClean="0"/>
              <a:t>„Texthappen“ (Smartphone)</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17</a:t>
            </a:fld>
            <a:endParaRPr lang="de-DE"/>
          </a:p>
        </p:txBody>
      </p:sp>
    </p:spTree>
    <p:extLst>
      <p:ext uri="{BB962C8B-B14F-4D97-AF65-F5344CB8AC3E}">
        <p14:creationId xmlns:p14="http://schemas.microsoft.com/office/powerpoint/2010/main" val="333720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Beispiel:</a:t>
            </a:r>
            <a:r>
              <a:rPr lang="de-DE" baseline="0" dirty="0" smtClean="0"/>
              <a:t> Studierendenzahlen, Studiengänge</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21</a:t>
            </a:fld>
            <a:endParaRPr lang="de-DE"/>
          </a:p>
        </p:txBody>
      </p:sp>
    </p:spTree>
    <p:extLst>
      <p:ext uri="{BB962C8B-B14F-4D97-AF65-F5344CB8AC3E}">
        <p14:creationId xmlns:p14="http://schemas.microsoft.com/office/powerpoint/2010/main" val="35634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Leichtere Pflege der Inhalte,</a:t>
            </a:r>
            <a:r>
              <a:rPr lang="de-DE" baseline="0" dirty="0" smtClean="0"/>
              <a:t> da kleinere Abschnitte</a:t>
            </a:r>
          </a:p>
          <a:p>
            <a:r>
              <a:rPr lang="de-DE" baseline="0" dirty="0" smtClean="0"/>
              <a:t>Jeder Balken ist ein eigener Eintrag im Glossar</a:t>
            </a:r>
          </a:p>
          <a:p>
            <a:r>
              <a:rPr lang="de-DE" baseline="0" dirty="0" smtClean="0"/>
              <a:t>Momentan eingesetzt bei Studium A-Z, Career Service: CARINA</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22</a:t>
            </a:fld>
            <a:endParaRPr lang="de-DE"/>
          </a:p>
        </p:txBody>
      </p:sp>
    </p:spTree>
    <p:extLst>
      <p:ext uri="{BB962C8B-B14F-4D97-AF65-F5344CB8AC3E}">
        <p14:creationId xmlns:p14="http://schemas.microsoft.com/office/powerpoint/2010/main" val="393351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Ähnlich</a:t>
            </a:r>
            <a:r>
              <a:rPr lang="de-DE" baseline="0" dirty="0" smtClean="0"/>
              <a:t> Glossar:</a:t>
            </a:r>
          </a:p>
          <a:p>
            <a:r>
              <a:rPr lang="de-DE" baseline="0" dirty="0" smtClean="0"/>
              <a:t>Jeder Studiengang ist ein eigener Eintrag.</a:t>
            </a:r>
          </a:p>
          <a:p>
            <a:r>
              <a:rPr lang="de-DE" baseline="0" dirty="0" smtClean="0"/>
              <a:t>Studiengänge können gefiltert angezeigt werden (durch die Angabe spezieller Attribute)</a:t>
            </a:r>
          </a:p>
          <a:p>
            <a:endParaRPr lang="de-DE" baseline="0" dirty="0" smtClean="0"/>
          </a:p>
          <a:p>
            <a:r>
              <a:rPr lang="de-DE" baseline="0" dirty="0" smtClean="0"/>
              <a:t>Statistik: Studiengänge-Seite war im Februar die Seite mit den meisten Aufrufen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23</a:t>
            </a:fld>
            <a:endParaRPr lang="de-DE"/>
          </a:p>
        </p:txBody>
      </p:sp>
    </p:spTree>
    <p:extLst>
      <p:ext uri="{BB962C8B-B14F-4D97-AF65-F5344CB8AC3E}">
        <p14:creationId xmlns:p14="http://schemas.microsoft.com/office/powerpoint/2010/main" val="246343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Verschiedene</a:t>
            </a:r>
            <a:r>
              <a:rPr lang="de-DE" baseline="0" dirty="0" smtClean="0"/>
              <a:t> Container:</a:t>
            </a:r>
          </a:p>
          <a:p>
            <a:r>
              <a:rPr lang="de-DE" baseline="0" dirty="0" smtClean="0"/>
              <a:t>Für Seiten, für Bilder/Dokumente, für Menüs, für Formulare, für PVK</a:t>
            </a:r>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26</a:t>
            </a:fld>
            <a:endParaRPr lang="de-DE"/>
          </a:p>
        </p:txBody>
      </p:sp>
    </p:spTree>
    <p:extLst>
      <p:ext uri="{BB962C8B-B14F-4D97-AF65-F5344CB8AC3E}">
        <p14:creationId xmlns:p14="http://schemas.microsoft.com/office/powerpoint/2010/main" val="537028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für</a:t>
            </a:r>
            <a:r>
              <a:rPr lang="de-DE" baseline="0" dirty="0" smtClean="0"/>
              <a:t> Logos, Preisträger, etc.</a:t>
            </a:r>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27</a:t>
            </a:fld>
            <a:endParaRPr lang="de-DE"/>
          </a:p>
        </p:txBody>
      </p:sp>
    </p:spTree>
    <p:extLst>
      <p:ext uri="{BB962C8B-B14F-4D97-AF65-F5344CB8AC3E}">
        <p14:creationId xmlns:p14="http://schemas.microsoft.com/office/powerpoint/2010/main" val="23836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Für Impressionen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28</a:t>
            </a:fld>
            <a:endParaRPr lang="de-DE"/>
          </a:p>
        </p:txBody>
      </p:sp>
    </p:spTree>
    <p:extLst>
      <p:ext uri="{BB962C8B-B14F-4D97-AF65-F5344CB8AC3E}">
        <p14:creationId xmlns:p14="http://schemas.microsoft.com/office/powerpoint/2010/main" val="387030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2</a:t>
            </a:fld>
            <a:endParaRPr lang="de-DE"/>
          </a:p>
        </p:txBody>
      </p:sp>
    </p:spTree>
    <p:extLst>
      <p:ext uri="{BB962C8B-B14F-4D97-AF65-F5344CB8AC3E}">
        <p14:creationId xmlns:p14="http://schemas.microsoft.com/office/powerpoint/2010/main" val="246642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Personendaten werden separat gespeichert, um sie dann an verschiedenen Stellen zu</a:t>
            </a:r>
            <a:r>
              <a:rPr lang="de-DE" baseline="0" dirty="0" smtClean="0"/>
              <a:t> verwenden</a:t>
            </a:r>
          </a:p>
          <a:p>
            <a:r>
              <a:rPr lang="de-DE" baseline="0" dirty="0" smtClean="0"/>
              <a:t>(einmal ändern -&gt; überall geändert)</a:t>
            </a:r>
          </a:p>
          <a:p>
            <a:endParaRPr lang="de-DE" baseline="0" dirty="0" smtClean="0"/>
          </a:p>
          <a:p>
            <a:r>
              <a:rPr lang="de-DE" baseline="0" dirty="0" smtClean="0"/>
              <a:t>Bildrechte!  </a:t>
            </a:r>
          </a:p>
          <a:p>
            <a:r>
              <a:rPr lang="de-DE" baseline="0" dirty="0" smtClean="0"/>
              <a:t>nicht Teil dieser Schulung, aber für die Zukunft beachten: man benötigt sowohl vom Fotograf als auch von der abgebildeten Person die Zustimmung zur Veröffentlichung</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29</a:t>
            </a:fld>
            <a:endParaRPr lang="de-DE"/>
          </a:p>
        </p:txBody>
      </p:sp>
    </p:spTree>
    <p:extLst>
      <p:ext uri="{BB962C8B-B14F-4D97-AF65-F5344CB8AC3E}">
        <p14:creationId xmlns:p14="http://schemas.microsoft.com/office/powerpoint/2010/main" val="2885479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Nicht in unserem System gespeicherte Inhalte: Termine, Blogbeiträge, Karten, Filme, etc.</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30</a:t>
            </a:fld>
            <a:endParaRPr lang="de-DE"/>
          </a:p>
        </p:txBody>
      </p:sp>
    </p:spTree>
    <p:extLst>
      <p:ext uri="{BB962C8B-B14F-4D97-AF65-F5344CB8AC3E}">
        <p14:creationId xmlns:p14="http://schemas.microsoft.com/office/powerpoint/2010/main" val="4219827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Termine/Kalender</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31</a:t>
            </a:fld>
            <a:endParaRPr lang="de-DE"/>
          </a:p>
        </p:txBody>
      </p:sp>
    </p:spTree>
    <p:extLst>
      <p:ext uri="{BB962C8B-B14F-4D97-AF65-F5344CB8AC3E}">
        <p14:creationId xmlns:p14="http://schemas.microsoft.com/office/powerpoint/2010/main" val="41729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AUFGABE:</a:t>
            </a:r>
          </a:p>
          <a:p>
            <a:pPr defTabSz="921193">
              <a:defRPr/>
            </a:pPr>
            <a:endParaRPr lang="de-DE" baseline="0" dirty="0" smtClean="0"/>
          </a:p>
          <a:p>
            <a:pPr defTabSz="921193">
              <a:defRPr/>
            </a:pPr>
            <a:r>
              <a:rPr lang="de-DE" baseline="0" dirty="0" smtClean="0"/>
              <a:t>Welche Elemente wurde verwendet?</a:t>
            </a:r>
          </a:p>
          <a:p>
            <a:pPr defTabSz="921193">
              <a:defRPr/>
            </a:pPr>
            <a:endParaRPr lang="de-DE" baseline="0" dirty="0" smtClean="0"/>
          </a:p>
          <a:p>
            <a:pPr defTabSz="921193">
              <a:defRPr/>
            </a:pPr>
            <a:r>
              <a:rPr lang="de-DE" baseline="0" dirty="0" err="1" smtClean="0"/>
              <a:t>Contentbereich</a:t>
            </a:r>
            <a:endParaRPr lang="de-DE" dirty="0" smtClean="0"/>
          </a:p>
          <a:p>
            <a:r>
              <a:rPr lang="de-DE" dirty="0" smtClean="0"/>
              <a:t>https://www.fau.de/studium/vor-dem-studium/bewerbung/einschreibung-immatrikulation/ </a:t>
            </a:r>
          </a:p>
          <a:p>
            <a:endParaRPr lang="de-DE" dirty="0" smtClean="0"/>
          </a:p>
          <a:p>
            <a:r>
              <a:rPr lang="de-DE" dirty="0" smtClean="0"/>
              <a:t>Sidebar:</a:t>
            </a:r>
          </a:p>
          <a:p>
            <a:r>
              <a:rPr lang="de-DE" dirty="0" smtClean="0"/>
              <a:t>https://www.fau.de/studium/vor-dem-studium/bewerbung/bewerbungsfristen/</a:t>
            </a:r>
          </a:p>
          <a:p>
            <a:endParaRPr lang="de-DE" dirty="0" smtClean="0"/>
          </a:p>
          <a:p>
            <a:r>
              <a:rPr lang="de-DE" dirty="0" smtClean="0"/>
              <a:t>Content:</a:t>
            </a:r>
          </a:p>
          <a:p>
            <a:r>
              <a:rPr lang="de-DE" dirty="0" smtClean="0"/>
              <a:t>https://www.fau.de/international/wege-ins-ausland/studieren-im-ausland/austauschprogramme-des-ria/</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33</a:t>
            </a:fld>
            <a:endParaRPr lang="de-DE"/>
          </a:p>
        </p:txBody>
      </p:sp>
    </p:spTree>
    <p:extLst>
      <p:ext uri="{BB962C8B-B14F-4D97-AF65-F5344CB8AC3E}">
        <p14:creationId xmlns:p14="http://schemas.microsoft.com/office/powerpoint/2010/main" val="583475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AUFGABE:</a:t>
            </a:r>
          </a:p>
          <a:p>
            <a:pPr defTabSz="921193">
              <a:defRPr/>
            </a:pPr>
            <a:endParaRPr lang="de-DE" baseline="0" dirty="0" smtClean="0"/>
          </a:p>
          <a:p>
            <a:pPr defTabSz="921193">
              <a:defRPr/>
            </a:pPr>
            <a:r>
              <a:rPr lang="de-DE" baseline="0" dirty="0" smtClean="0"/>
              <a:t>Welche Elemente wurde verwendet?</a:t>
            </a:r>
          </a:p>
          <a:p>
            <a:pPr defTabSz="921193">
              <a:defRPr/>
            </a:pPr>
            <a:endParaRPr lang="de-DE" baseline="0" dirty="0" smtClean="0"/>
          </a:p>
          <a:p>
            <a:pPr defTabSz="921193">
              <a:defRPr/>
            </a:pPr>
            <a:r>
              <a:rPr lang="de-DE" baseline="0" dirty="0" err="1" smtClean="0"/>
              <a:t>Contentbereich</a:t>
            </a:r>
            <a:endParaRPr lang="de-DE" dirty="0" smtClean="0"/>
          </a:p>
          <a:p>
            <a:r>
              <a:rPr lang="de-DE" dirty="0" smtClean="0"/>
              <a:t>https://www.fau.de/studium/vor-dem-studium/bewerbung/einschreibung-immatrikulation/ </a:t>
            </a:r>
          </a:p>
          <a:p>
            <a:endParaRPr lang="de-DE" dirty="0" smtClean="0"/>
          </a:p>
          <a:p>
            <a:r>
              <a:rPr lang="de-DE" dirty="0" smtClean="0"/>
              <a:t>Sidebar:</a:t>
            </a:r>
          </a:p>
          <a:p>
            <a:r>
              <a:rPr lang="de-DE" dirty="0" smtClean="0"/>
              <a:t>https://www.fau.de/studium/vor-dem-studium/bewerbung/bewerbungsfristen/</a:t>
            </a:r>
          </a:p>
          <a:p>
            <a:endParaRPr lang="de-DE" dirty="0" smtClean="0"/>
          </a:p>
          <a:p>
            <a:r>
              <a:rPr lang="de-DE" dirty="0" smtClean="0"/>
              <a:t>Content:</a:t>
            </a:r>
          </a:p>
          <a:p>
            <a:r>
              <a:rPr lang="de-DE" dirty="0" smtClean="0"/>
              <a:t>https://www.fau.de/international/wege-ins-ausland/studieren-im-ausland/austauschprogramme-des-ria/</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34</a:t>
            </a:fld>
            <a:endParaRPr lang="de-DE"/>
          </a:p>
        </p:txBody>
      </p:sp>
    </p:spTree>
    <p:extLst>
      <p:ext uri="{BB962C8B-B14F-4D97-AF65-F5344CB8AC3E}">
        <p14:creationId xmlns:p14="http://schemas.microsoft.com/office/powerpoint/2010/main" val="183173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AUFGABE:</a:t>
            </a:r>
          </a:p>
          <a:p>
            <a:pPr defTabSz="921193">
              <a:defRPr/>
            </a:pPr>
            <a:endParaRPr lang="de-DE" baseline="0" dirty="0" smtClean="0"/>
          </a:p>
          <a:p>
            <a:pPr defTabSz="921193">
              <a:defRPr/>
            </a:pPr>
            <a:r>
              <a:rPr lang="de-DE" baseline="0" dirty="0" smtClean="0"/>
              <a:t>Welche Elemente wurde verwendet?</a:t>
            </a:r>
          </a:p>
          <a:p>
            <a:pPr defTabSz="921193">
              <a:defRPr/>
            </a:pPr>
            <a:endParaRPr lang="de-DE" baseline="0" dirty="0" smtClean="0"/>
          </a:p>
          <a:p>
            <a:pPr defTabSz="921193">
              <a:defRPr/>
            </a:pPr>
            <a:r>
              <a:rPr lang="de-DE" baseline="0" dirty="0" err="1" smtClean="0"/>
              <a:t>Contentbereich</a:t>
            </a:r>
            <a:endParaRPr lang="de-DE" dirty="0" smtClean="0"/>
          </a:p>
          <a:p>
            <a:r>
              <a:rPr lang="de-DE" dirty="0" smtClean="0"/>
              <a:t>https://www.fau.de/studium/vor-dem-studium/bewerbung/einschreibung-immatrikulation/ </a:t>
            </a:r>
          </a:p>
          <a:p>
            <a:endParaRPr lang="de-DE" dirty="0" smtClean="0"/>
          </a:p>
          <a:p>
            <a:r>
              <a:rPr lang="de-DE" dirty="0" smtClean="0"/>
              <a:t>Sidebar:</a:t>
            </a:r>
          </a:p>
          <a:p>
            <a:r>
              <a:rPr lang="de-DE" dirty="0" smtClean="0"/>
              <a:t>https://www.fau.de/studium/vor-dem-studium/bewerbung/bewerbungsfristen/</a:t>
            </a:r>
          </a:p>
          <a:p>
            <a:endParaRPr lang="de-DE" dirty="0" smtClean="0"/>
          </a:p>
          <a:p>
            <a:r>
              <a:rPr lang="de-DE" dirty="0" smtClean="0"/>
              <a:t>Content:</a:t>
            </a:r>
          </a:p>
          <a:p>
            <a:r>
              <a:rPr lang="de-DE" dirty="0" smtClean="0"/>
              <a:t>https://www.fau.de/international/wege-ins-ausland/studieren-im-ausland/austauschprogramme-des-ria/</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35</a:t>
            </a:fld>
            <a:endParaRPr lang="de-DE"/>
          </a:p>
        </p:txBody>
      </p:sp>
    </p:spTree>
    <p:extLst>
      <p:ext uri="{BB962C8B-B14F-4D97-AF65-F5344CB8AC3E}">
        <p14:creationId xmlns:p14="http://schemas.microsoft.com/office/powerpoint/2010/main" val="2754209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 hier wird</a:t>
            </a:r>
            <a:r>
              <a:rPr lang="de-DE" baseline="0" dirty="0" smtClean="0"/>
              <a:t> direkt im System gearbeitet</a:t>
            </a:r>
          </a:p>
          <a:p>
            <a:r>
              <a:rPr lang="de-DE" baseline="0" dirty="0" smtClean="0"/>
              <a:t>Nach der Anmeldung: kurze Pause oder evtl. </a:t>
            </a:r>
            <a:r>
              <a:rPr lang="de-DE" baseline="0" smtClean="0"/>
              <a:t>erst nach </a:t>
            </a:r>
            <a:r>
              <a:rPr lang="de-DE" baseline="0" dirty="0" smtClean="0"/>
              <a:t>Dashboard</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38</a:t>
            </a:fld>
            <a:endParaRPr lang="de-DE"/>
          </a:p>
        </p:txBody>
      </p:sp>
    </p:spTree>
    <p:extLst>
      <p:ext uri="{BB962C8B-B14F-4D97-AF65-F5344CB8AC3E}">
        <p14:creationId xmlns:p14="http://schemas.microsoft.com/office/powerpoint/2010/main" val="3633028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42</a:t>
            </a:fld>
            <a:endParaRPr lang="de-DE"/>
          </a:p>
        </p:txBody>
      </p:sp>
    </p:spTree>
    <p:extLst>
      <p:ext uri="{BB962C8B-B14F-4D97-AF65-F5344CB8AC3E}">
        <p14:creationId xmlns:p14="http://schemas.microsoft.com/office/powerpoint/2010/main" val="1997229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Filter löschen erklären</a:t>
            </a:r>
          </a:p>
          <a:p>
            <a:r>
              <a:rPr lang="de-DE" dirty="0" smtClean="0"/>
              <a:t>Suche</a:t>
            </a:r>
            <a:r>
              <a:rPr lang="de-DE" baseline="0" dirty="0" smtClean="0"/>
              <a:t> erklären (über Titel, nicht Inhalte)</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46</a:t>
            </a:fld>
            <a:endParaRPr lang="de-DE"/>
          </a:p>
        </p:txBody>
      </p:sp>
    </p:spTree>
    <p:extLst>
      <p:ext uri="{BB962C8B-B14F-4D97-AF65-F5344CB8AC3E}">
        <p14:creationId xmlns:p14="http://schemas.microsoft.com/office/powerpoint/2010/main" val="281608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Filter löschen erklären</a:t>
            </a:r>
          </a:p>
          <a:p>
            <a:r>
              <a:rPr lang="de-DE" dirty="0" smtClean="0"/>
              <a:t>Suche</a:t>
            </a:r>
            <a:r>
              <a:rPr lang="de-DE" baseline="0" dirty="0" smtClean="0"/>
              <a:t> erklären (über Titel, nicht Inhalte)</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47</a:t>
            </a:fld>
            <a:endParaRPr lang="de-DE"/>
          </a:p>
        </p:txBody>
      </p:sp>
    </p:spTree>
    <p:extLst>
      <p:ext uri="{BB962C8B-B14F-4D97-AF65-F5344CB8AC3E}">
        <p14:creationId xmlns:p14="http://schemas.microsoft.com/office/powerpoint/2010/main" val="281608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3</a:t>
            </a:fld>
            <a:endParaRPr lang="de-DE"/>
          </a:p>
        </p:txBody>
      </p:sp>
    </p:spTree>
    <p:extLst>
      <p:ext uri="{BB962C8B-B14F-4D97-AF65-F5344CB8AC3E}">
        <p14:creationId xmlns:p14="http://schemas.microsoft.com/office/powerpoint/2010/main" val="4006594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AUSDRUCKE!</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51</a:t>
            </a:fld>
            <a:endParaRPr lang="de-DE"/>
          </a:p>
        </p:txBody>
      </p:sp>
    </p:spTree>
    <p:extLst>
      <p:ext uri="{BB962C8B-B14F-4D97-AF65-F5344CB8AC3E}">
        <p14:creationId xmlns:p14="http://schemas.microsoft.com/office/powerpoint/2010/main" val="1468894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a:t>
            </a:r>
            <a:r>
              <a:rPr lang="de-DE" baseline="0" dirty="0" smtClean="0"/>
              <a:t> „Neue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56</a:t>
            </a:fld>
            <a:endParaRPr lang="de-DE"/>
          </a:p>
        </p:txBody>
      </p:sp>
    </p:spTree>
    <p:extLst>
      <p:ext uri="{BB962C8B-B14F-4D97-AF65-F5344CB8AC3E}">
        <p14:creationId xmlns:p14="http://schemas.microsoft.com/office/powerpoint/2010/main" val="2450749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Folie ist Kopie aus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63</a:t>
            </a:fld>
            <a:endParaRPr lang="de-DE"/>
          </a:p>
        </p:txBody>
      </p:sp>
    </p:spTree>
    <p:extLst>
      <p:ext uri="{BB962C8B-B14F-4D97-AF65-F5344CB8AC3E}">
        <p14:creationId xmlns:p14="http://schemas.microsoft.com/office/powerpoint/2010/main" val="956493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Ist ein Umschalter!</a:t>
            </a:r>
          </a:p>
          <a:p>
            <a:r>
              <a:rPr lang="de-DE" dirty="0" smtClean="0"/>
              <a:t>Immer nutzen!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70</a:t>
            </a:fld>
            <a:endParaRPr lang="de-DE"/>
          </a:p>
        </p:txBody>
      </p:sp>
    </p:spTree>
    <p:extLst>
      <p:ext uri="{BB962C8B-B14F-4D97-AF65-F5344CB8AC3E}">
        <p14:creationId xmlns:p14="http://schemas.microsoft.com/office/powerpoint/2010/main" val="1475464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 Überschriften 5</a:t>
            </a:r>
            <a:r>
              <a:rPr lang="de-DE" baseline="0" dirty="0" smtClean="0"/>
              <a:t> und 6: Statt alles nach unten </a:t>
            </a:r>
            <a:r>
              <a:rPr lang="de-DE" baseline="0" dirty="0" err="1" smtClean="0"/>
              <a:t>durchzuhierarchisieren</a:t>
            </a:r>
            <a:r>
              <a:rPr lang="de-DE" baseline="0" dirty="0" smtClean="0"/>
              <a:t>, lieber Seiten anders aufteilen und unterteilen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71</a:t>
            </a:fld>
            <a:endParaRPr lang="de-DE"/>
          </a:p>
        </p:txBody>
      </p:sp>
    </p:spTree>
    <p:extLst>
      <p:ext uri="{BB962C8B-B14F-4D97-AF65-F5344CB8AC3E}">
        <p14:creationId xmlns:p14="http://schemas.microsoft.com/office/powerpoint/2010/main" val="106123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82</a:t>
            </a:fld>
            <a:endParaRPr lang="de-DE"/>
          </a:p>
        </p:txBody>
      </p:sp>
    </p:spTree>
    <p:extLst>
      <p:ext uri="{BB962C8B-B14F-4D97-AF65-F5344CB8AC3E}">
        <p14:creationId xmlns:p14="http://schemas.microsoft.com/office/powerpoint/2010/main" val="127765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83</a:t>
            </a:fld>
            <a:endParaRPr lang="de-DE"/>
          </a:p>
        </p:txBody>
      </p:sp>
    </p:spTree>
    <p:extLst>
      <p:ext uri="{BB962C8B-B14F-4D97-AF65-F5344CB8AC3E}">
        <p14:creationId xmlns:p14="http://schemas.microsoft.com/office/powerpoint/2010/main" val="127765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84</a:t>
            </a:fld>
            <a:endParaRPr lang="de-DE"/>
          </a:p>
        </p:txBody>
      </p:sp>
    </p:spTree>
    <p:extLst>
      <p:ext uri="{BB962C8B-B14F-4D97-AF65-F5344CB8AC3E}">
        <p14:creationId xmlns:p14="http://schemas.microsoft.com/office/powerpoint/2010/main" val="127765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85</a:t>
            </a:fld>
            <a:endParaRPr lang="de-DE"/>
          </a:p>
        </p:txBody>
      </p:sp>
    </p:spTree>
    <p:extLst>
      <p:ext uri="{BB962C8B-B14F-4D97-AF65-F5344CB8AC3E}">
        <p14:creationId xmlns:p14="http://schemas.microsoft.com/office/powerpoint/2010/main" val="127765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86</a:t>
            </a:fld>
            <a:endParaRPr lang="de-DE"/>
          </a:p>
        </p:txBody>
      </p:sp>
    </p:spTree>
    <p:extLst>
      <p:ext uri="{BB962C8B-B14F-4D97-AF65-F5344CB8AC3E}">
        <p14:creationId xmlns:p14="http://schemas.microsoft.com/office/powerpoint/2010/main" val="20322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4</a:t>
            </a:fld>
            <a:endParaRPr lang="de-DE"/>
          </a:p>
        </p:txBody>
      </p:sp>
    </p:spTree>
    <p:extLst>
      <p:ext uri="{BB962C8B-B14F-4D97-AF65-F5344CB8AC3E}">
        <p14:creationId xmlns:p14="http://schemas.microsoft.com/office/powerpoint/2010/main" val="1830608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118</a:t>
            </a:fld>
            <a:endParaRPr lang="de-DE"/>
          </a:p>
        </p:txBody>
      </p:sp>
    </p:spTree>
    <p:extLst>
      <p:ext uri="{BB962C8B-B14F-4D97-AF65-F5344CB8AC3E}">
        <p14:creationId xmlns:p14="http://schemas.microsoft.com/office/powerpoint/2010/main" val="3407728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120</a:t>
            </a:fld>
            <a:endParaRPr lang="de-DE"/>
          </a:p>
        </p:txBody>
      </p:sp>
    </p:spTree>
    <p:extLst>
      <p:ext uri="{BB962C8B-B14F-4D97-AF65-F5344CB8AC3E}">
        <p14:creationId xmlns:p14="http://schemas.microsoft.com/office/powerpoint/2010/main" val="127751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Kopie dieser Folie in „Neue</a:t>
            </a:r>
            <a:r>
              <a:rPr lang="de-DE" baseline="0" dirty="0" smtClean="0"/>
              <a:t> Version“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5</a:t>
            </a:fld>
            <a:endParaRPr lang="de-DE"/>
          </a:p>
        </p:txBody>
      </p:sp>
    </p:spTree>
    <p:extLst>
      <p:ext uri="{BB962C8B-B14F-4D97-AF65-F5344CB8AC3E}">
        <p14:creationId xmlns:p14="http://schemas.microsoft.com/office/powerpoint/2010/main" val="408943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6</a:t>
            </a:fld>
            <a:endParaRPr lang="de-DE"/>
          </a:p>
        </p:txBody>
      </p:sp>
    </p:spTree>
    <p:extLst>
      <p:ext uri="{BB962C8B-B14F-4D97-AF65-F5344CB8AC3E}">
        <p14:creationId xmlns:p14="http://schemas.microsoft.com/office/powerpoint/2010/main" val="375550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7</a:t>
            </a:fld>
            <a:endParaRPr lang="de-DE"/>
          </a:p>
        </p:txBody>
      </p:sp>
    </p:spTree>
    <p:extLst>
      <p:ext uri="{BB962C8B-B14F-4D97-AF65-F5344CB8AC3E}">
        <p14:creationId xmlns:p14="http://schemas.microsoft.com/office/powerpoint/2010/main" val="142011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8</a:t>
            </a:fld>
            <a:endParaRPr lang="de-DE"/>
          </a:p>
        </p:txBody>
      </p:sp>
    </p:spTree>
    <p:extLst>
      <p:ext uri="{BB962C8B-B14F-4D97-AF65-F5344CB8AC3E}">
        <p14:creationId xmlns:p14="http://schemas.microsoft.com/office/powerpoint/2010/main" val="36292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12er Raster</a:t>
            </a:r>
          </a:p>
          <a:p>
            <a:r>
              <a:rPr lang="de-DE" dirty="0" smtClean="0"/>
              <a:t>Menüs werden separat erstellt</a:t>
            </a:r>
            <a:r>
              <a:rPr lang="de-DE" baseline="0" dirty="0" smtClean="0"/>
              <a:t> und gespeichert, d.h. Reihenfolge und Inhalt des Menüs kann an dieser Stelle von der Baumstruktur abweichen</a:t>
            </a:r>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9</a:t>
            </a:fld>
            <a:endParaRPr lang="de-DE"/>
          </a:p>
        </p:txBody>
      </p:sp>
    </p:spTree>
    <p:extLst>
      <p:ext uri="{BB962C8B-B14F-4D97-AF65-F5344CB8AC3E}">
        <p14:creationId xmlns:p14="http://schemas.microsoft.com/office/powerpoint/2010/main" val="2110678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master mit Siegel">
    <p:spTree>
      <p:nvGrpSpPr>
        <p:cNvPr id="1" name=""/>
        <p:cNvGrpSpPr/>
        <p:nvPr/>
      </p:nvGrpSpPr>
      <p:grpSpPr>
        <a:xfrm>
          <a:off x="0" y="0"/>
          <a:ext cx="0" cy="0"/>
          <a:chOff x="0" y="0"/>
          <a:chExt cx="0" cy="0"/>
        </a:xfrm>
      </p:grpSpPr>
      <p:sp>
        <p:nvSpPr>
          <p:cNvPr id="8" name="Rechteck 7"/>
          <p:cNvSpPr/>
          <p:nvPr userDrawn="1"/>
        </p:nvSpPr>
        <p:spPr>
          <a:xfrm>
            <a:off x="307180" y="1324800"/>
            <a:ext cx="8836819" cy="12879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581001"/>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1986531"/>
            <a:ext cx="8568000" cy="591912"/>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Rechteck 10"/>
          <p:cNvSpPr/>
          <p:nvPr userDrawn="1"/>
        </p:nvSpPr>
        <p:spPr>
          <a:xfrm>
            <a:off x="307181" y="2648801"/>
            <a:ext cx="8836819" cy="3896462"/>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FAU-Siegel"/>
          <p:cNvPicPr>
            <a:picLocks noChangeAspect="1"/>
          </p:cNvPicPr>
          <p:nvPr userDrawn="1"/>
        </p:nvPicPr>
        <p:blipFill>
          <a:blip r:embed="rId2" cstate="print"/>
          <a:stretch>
            <a:fillRect/>
          </a:stretch>
        </p:blipFill>
        <p:spPr>
          <a:xfrm>
            <a:off x="6792201" y="4154488"/>
            <a:ext cx="2350845" cy="23907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master größerer Titelraum und Siegel">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05999" y="3981450"/>
            <a:ext cx="8838000" cy="2563812"/>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pic>
        <p:nvPicPr>
          <p:cNvPr id="12" name="Grafik 11" descr="FAU-Siegel"/>
          <p:cNvPicPr>
            <a:picLocks noChangeAspect="1"/>
          </p:cNvPicPr>
          <p:nvPr userDrawn="1"/>
        </p:nvPicPr>
        <p:blipFill>
          <a:blip r:embed="rId2" cstate="print"/>
          <a:stretch>
            <a:fillRect/>
          </a:stretch>
        </p:blipFill>
        <p:spPr>
          <a:xfrm>
            <a:off x="7267735" y="4637903"/>
            <a:ext cx="1875504" cy="1907360"/>
          </a:xfrm>
          <a:prstGeom prst="rect">
            <a:avLst/>
          </a:prstGeom>
        </p:spPr>
      </p:pic>
    </p:spTree>
    <p:extLst>
      <p:ext uri="{BB962C8B-B14F-4D97-AF65-F5344CB8AC3E}">
        <p14:creationId xmlns:p14="http://schemas.microsoft.com/office/powerpoint/2010/main" val="336080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master größerer Titelraum und Bild(er)">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Bildplatzhalter 10"/>
          <p:cNvSpPr>
            <a:spLocks noGrp="1"/>
          </p:cNvSpPr>
          <p:nvPr>
            <p:ph type="pic" sz="quarter" idx="10"/>
          </p:nvPr>
        </p:nvSpPr>
        <p:spPr>
          <a:xfrm>
            <a:off x="306000" y="3978275"/>
            <a:ext cx="8838000" cy="2566988"/>
          </a:xfrm>
          <a:prstGeom prst="rect">
            <a:avLst/>
          </a:prstGeom>
        </p:spPr>
        <p:txBody>
          <a:bodyPr/>
          <a:lstStyle/>
          <a:p>
            <a:endParaRPr lang="de-DE"/>
          </a:p>
        </p:txBody>
      </p:sp>
    </p:spTree>
    <p:extLst>
      <p:ext uri="{BB962C8B-B14F-4D97-AF65-F5344CB8AC3E}">
        <p14:creationId xmlns:p14="http://schemas.microsoft.com/office/powerpoint/2010/main" val="340403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master mit eigenem Logo">
    <p:spTree>
      <p:nvGrpSpPr>
        <p:cNvPr id="1" name=""/>
        <p:cNvGrpSpPr/>
        <p:nvPr/>
      </p:nvGrpSpPr>
      <p:grpSpPr>
        <a:xfrm>
          <a:off x="0" y="0"/>
          <a:ext cx="0" cy="0"/>
          <a:chOff x="0" y="0"/>
          <a:chExt cx="0" cy="0"/>
        </a:xfrm>
      </p:grpSpPr>
      <p:sp>
        <p:nvSpPr>
          <p:cNvPr id="8" name="Rechteck 7"/>
          <p:cNvSpPr/>
          <p:nvPr userDrawn="1"/>
        </p:nvSpPr>
        <p:spPr>
          <a:xfrm>
            <a:off x="307180" y="1326628"/>
            <a:ext cx="8836819" cy="12879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581001"/>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1986531"/>
            <a:ext cx="8568000" cy="600150"/>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Rechteck 10"/>
          <p:cNvSpPr/>
          <p:nvPr userDrawn="1"/>
        </p:nvSpPr>
        <p:spPr>
          <a:xfrm>
            <a:off x="307181" y="2648801"/>
            <a:ext cx="8836819" cy="3896462"/>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10"/>
          <p:cNvSpPr txBox="1">
            <a:spLocks/>
          </p:cNvSpPr>
          <p:nvPr userDrawn="1"/>
        </p:nvSpPr>
        <p:spPr>
          <a:xfrm>
            <a:off x="7270893" y="5682815"/>
            <a:ext cx="1426482" cy="473075"/>
          </a:xfrm>
          <a:prstGeom prst="rect">
            <a:avLst/>
          </a:prstGeom>
          <a:solidFill>
            <a:srgbClr val="003865"/>
          </a:solidFill>
          <a:ln w="6350">
            <a:solidFill>
              <a:schemeClr val="bg1"/>
            </a:solidFill>
          </a:ln>
        </p:spPr>
        <p:txBody>
          <a:bodyPr/>
          <a:lstStyle>
            <a:lvl1pPr>
              <a:defRPr sz="1200"/>
            </a:lvl1pPr>
            <a:lvl2pPr marL="0" algn="ctr">
              <a:spcBef>
                <a:spcPts val="0"/>
              </a:spcBef>
              <a:buNone/>
              <a:defRPr baseline="0"/>
            </a:lvl2pPr>
          </a:lstStyle>
          <a:p>
            <a:pPr marL="0" marR="0" lvl="1" indent="-28575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000" b="0" i="0" u="none" strike="noStrike" kern="1200" cap="none" spc="0" normalizeH="0" baseline="0" noProof="0" dirty="0" smtClean="0">
                <a:ln>
                  <a:noFill/>
                </a:ln>
                <a:solidFill>
                  <a:schemeClr val="bg1"/>
                </a:solidFill>
                <a:effectLst/>
                <a:uLnTx/>
                <a:uFillTx/>
                <a:latin typeface="+mn-lt"/>
                <a:ea typeface="+mn-ea"/>
                <a:cs typeface="+mn-cs"/>
              </a:rPr>
              <a:t>Logo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master mit Bild(ern)">
    <p:spTree>
      <p:nvGrpSpPr>
        <p:cNvPr id="1" name=""/>
        <p:cNvGrpSpPr/>
        <p:nvPr/>
      </p:nvGrpSpPr>
      <p:grpSpPr>
        <a:xfrm>
          <a:off x="0" y="0"/>
          <a:ext cx="0" cy="0"/>
          <a:chOff x="0" y="0"/>
          <a:chExt cx="0" cy="0"/>
        </a:xfrm>
      </p:grpSpPr>
      <p:sp>
        <p:nvSpPr>
          <p:cNvPr id="6" name="Rechteck 5"/>
          <p:cNvSpPr/>
          <p:nvPr userDrawn="1"/>
        </p:nvSpPr>
        <p:spPr>
          <a:xfrm>
            <a:off x="307180" y="1326628"/>
            <a:ext cx="8836819" cy="12879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81600" y="1397001"/>
            <a:ext cx="8568000" cy="528000"/>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5999" y="1986531"/>
            <a:ext cx="8568000" cy="591912"/>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0" name="Bildplatzhalter 9"/>
          <p:cNvSpPr>
            <a:spLocks noGrp="1"/>
          </p:cNvSpPr>
          <p:nvPr>
            <p:ph type="pic" sz="quarter" idx="10"/>
          </p:nvPr>
        </p:nvSpPr>
        <p:spPr>
          <a:xfrm>
            <a:off x="314325" y="2655094"/>
            <a:ext cx="8829675" cy="3890169"/>
          </a:xfrm>
          <a:prstGeom prst="rect">
            <a:avLst/>
          </a:prstGeom>
        </p:spPr>
        <p:txBody>
          <a:bodyPr/>
          <a:lstStyle/>
          <a:p>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master größerer Titelraum und Siegel">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05999" y="3981450"/>
            <a:ext cx="8838000" cy="2563812"/>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pic>
        <p:nvPicPr>
          <p:cNvPr id="12" name="Grafik 11" descr="FAU-Siegel"/>
          <p:cNvPicPr>
            <a:picLocks noChangeAspect="1"/>
          </p:cNvPicPr>
          <p:nvPr userDrawn="1"/>
        </p:nvPicPr>
        <p:blipFill>
          <a:blip r:embed="rId2" cstate="print"/>
          <a:stretch>
            <a:fillRect/>
          </a:stretch>
        </p:blipFill>
        <p:spPr>
          <a:xfrm>
            <a:off x="7267735" y="4637903"/>
            <a:ext cx="1875504" cy="19073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master eigenes Logo">
    <p:spTree>
      <p:nvGrpSpPr>
        <p:cNvPr id="1" name=""/>
        <p:cNvGrpSpPr/>
        <p:nvPr/>
      </p:nvGrpSpPr>
      <p:grpSpPr>
        <a:xfrm>
          <a:off x="0" y="0"/>
          <a:ext cx="0" cy="0"/>
          <a:chOff x="0" y="0"/>
          <a:chExt cx="0" cy="0"/>
        </a:xfrm>
      </p:grpSpPr>
      <p:sp>
        <p:nvSpPr>
          <p:cNvPr id="9" name="Rechteck 8"/>
          <p:cNvSpPr/>
          <p:nvPr userDrawn="1"/>
        </p:nvSpPr>
        <p:spPr>
          <a:xfrm>
            <a:off x="304800" y="1335174"/>
            <a:ext cx="8839199" cy="260957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09563" y="3989996"/>
            <a:ext cx="8834437" cy="2563812"/>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3" name="Textplatzhalter 10"/>
          <p:cNvSpPr txBox="1">
            <a:spLocks/>
          </p:cNvSpPr>
          <p:nvPr userDrawn="1"/>
        </p:nvSpPr>
        <p:spPr>
          <a:xfrm>
            <a:off x="7270893" y="5682815"/>
            <a:ext cx="1426482" cy="473075"/>
          </a:xfrm>
          <a:prstGeom prst="rect">
            <a:avLst/>
          </a:prstGeom>
          <a:solidFill>
            <a:srgbClr val="003865"/>
          </a:solidFill>
          <a:ln w="6350">
            <a:solidFill>
              <a:schemeClr val="bg1"/>
            </a:solidFill>
          </a:ln>
        </p:spPr>
        <p:txBody>
          <a:bodyPr/>
          <a:lstStyle>
            <a:lvl1pPr>
              <a:defRPr sz="1200"/>
            </a:lvl1pPr>
            <a:lvl2pPr marL="0" algn="ctr">
              <a:spcBef>
                <a:spcPts val="0"/>
              </a:spcBef>
              <a:buNone/>
              <a:defRPr baseline="0"/>
            </a:lvl2pPr>
          </a:lstStyle>
          <a:p>
            <a:pPr marL="0" marR="0" lvl="1" indent="-28575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000" b="0" i="0" u="none" strike="noStrike" kern="1200" cap="none" spc="0" normalizeH="0" baseline="0" noProof="0" dirty="0" smtClean="0">
                <a:ln>
                  <a:noFill/>
                </a:ln>
                <a:solidFill>
                  <a:schemeClr val="bg1"/>
                </a:solidFill>
                <a:effectLst/>
                <a:uLnTx/>
                <a:uFillTx/>
                <a:latin typeface="+mn-lt"/>
                <a:ea typeface="+mn-ea"/>
                <a:cs typeface="+mn-cs"/>
              </a:rPr>
              <a:t>Logo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master größerer Titelraum und Bild(er)">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Bildplatzhalter 10"/>
          <p:cNvSpPr>
            <a:spLocks noGrp="1"/>
          </p:cNvSpPr>
          <p:nvPr>
            <p:ph type="pic" sz="quarter" idx="10"/>
          </p:nvPr>
        </p:nvSpPr>
        <p:spPr>
          <a:xfrm>
            <a:off x="306000" y="3978275"/>
            <a:ext cx="8838000" cy="2566988"/>
          </a:xfrm>
          <a:prstGeom prst="rect">
            <a:avLst/>
          </a:prstGeom>
        </p:spPr>
        <p:txBody>
          <a:bodyPr/>
          <a:lstStyle/>
          <a:p>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master großer Titelraum">
    <p:spTree>
      <p:nvGrpSpPr>
        <p:cNvPr id="1" name=""/>
        <p:cNvGrpSpPr/>
        <p:nvPr/>
      </p:nvGrpSpPr>
      <p:grpSpPr>
        <a:xfrm>
          <a:off x="0" y="0"/>
          <a:ext cx="0" cy="0"/>
          <a:chOff x="0" y="0"/>
          <a:chExt cx="0" cy="0"/>
        </a:xfrm>
      </p:grpSpPr>
      <p:sp>
        <p:nvSpPr>
          <p:cNvPr id="9" name="Rechteck 8"/>
          <p:cNvSpPr/>
          <p:nvPr userDrawn="1"/>
        </p:nvSpPr>
        <p:spPr>
          <a:xfrm>
            <a:off x="304800" y="1326627"/>
            <a:ext cx="8839199" cy="521863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2334739"/>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3815330"/>
            <a:ext cx="8568000" cy="2593708"/>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560173" y="848497"/>
            <a:ext cx="8340387" cy="5571217"/>
          </a:xfrm>
          <a:prstGeom prst="rect">
            <a:avLst/>
          </a:prstGeom>
        </p:spPr>
        <p:txBody>
          <a:bodyPr lIns="0" tIns="0" rIns="0" bIns="0">
            <a:noAutofit/>
          </a:bodyPr>
          <a:lstStyle>
            <a:lvl1pPr marL="540000" indent="-540000">
              <a:defRPr/>
            </a:lvl1pPr>
            <a:lvl2pPr marL="1080000" indent="-540000">
              <a:buFontTx/>
              <a:buNone/>
              <a:defRPr/>
            </a:lvl2pPr>
            <a:lvl3pPr marL="1620000" indent="-540000">
              <a:buFontTx/>
              <a:buNone/>
              <a:defRPr/>
            </a:lvl3pPr>
            <a:lvl4pPr>
              <a:buFontTx/>
              <a:buNone/>
              <a:defRPr/>
            </a:lvl4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3" name="Datumsplatzhalter 1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14" name="Foliennummernplatzhalter 13"/>
          <p:cNvSpPr>
            <a:spLocks noGrp="1"/>
          </p:cNvSpPr>
          <p:nvPr>
            <p:ph type="sldNum" sz="quarter" idx="15"/>
          </p:nvPr>
        </p:nvSpPr>
        <p:spPr/>
        <p:txBody>
          <a:bodyPr/>
          <a:lstStyle/>
          <a:p>
            <a:fld id="{0759437E-DD65-47AE-A718-65B9481C0A9E}" type="slidenum">
              <a:rPr lang="de-DE" smtClean="0"/>
              <a:pPr/>
              <a:t>‹Nr.›</a:t>
            </a:fld>
            <a:endParaRPr lang="de-DE" dirty="0"/>
          </a:p>
        </p:txBody>
      </p:sp>
      <p:sp>
        <p:nvSpPr>
          <p:cNvPr id="15" name="Fußzeilenplatzhalter 14"/>
          <p:cNvSpPr>
            <a:spLocks noGrp="1"/>
          </p:cNvSpPr>
          <p:nvPr>
            <p:ph type="ftr" sz="quarter" idx="16"/>
          </p:nvPr>
        </p:nvSpPr>
        <p:spPr/>
        <p:txBody>
          <a:bodyPr/>
          <a:lstStyle/>
          <a:p>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seite mit eigenem Logo">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561599" y="849600"/>
            <a:ext cx="8341200" cy="5572800"/>
          </a:xfrm>
          <a:prstGeom prst="rect">
            <a:avLst/>
          </a:prstGeom>
        </p:spPr>
        <p:txBody>
          <a:bodyPr lIns="0" tIns="0" rIns="0" bIns="0">
            <a:noAutofit/>
          </a:bodyPr>
          <a:lstStyle>
            <a:lvl1pPr marL="540000" indent="-540000">
              <a:defRPr/>
            </a:lvl1pPr>
            <a:lvl2pPr marL="1080000" indent="-540000">
              <a:buFontTx/>
              <a:buNone/>
              <a:defRPr/>
            </a:lvl2pPr>
            <a:lvl3pPr marL="1620000" indent="-540000">
              <a:buFontTx/>
              <a:buNone/>
              <a:defRPr/>
            </a:lvl3pPr>
            <a:lvl4pPr>
              <a:buFontTx/>
              <a:buNone/>
              <a:defRPr/>
            </a:lvl4pPr>
            <a:lvl5pPr>
              <a:buNone/>
              <a:defRPr/>
            </a:lvl5pPr>
          </a:lstStyle>
          <a:p>
            <a:pPr lvl="0"/>
            <a:r>
              <a:rPr lang="de-DE" dirty="0" smtClean="0"/>
              <a:t>Textmasterformate durch Klicken bearbeiten</a:t>
            </a:r>
          </a:p>
          <a:p>
            <a:pPr lvl="1"/>
            <a:r>
              <a:rPr lang="de-DE" dirty="0" smtClean="0"/>
              <a:t>Zweite Ebene</a:t>
            </a:r>
          </a:p>
          <a:p>
            <a:pPr lvl="2"/>
            <a:r>
              <a:rPr lang="de-DE" dirty="0" smtClean="0"/>
              <a:t>Dritte Ebene</a:t>
            </a:r>
          </a:p>
          <a:p>
            <a:pPr lvl="4"/>
            <a:endParaRPr lang="de-DE" dirty="0"/>
          </a:p>
        </p:txBody>
      </p:sp>
      <p:sp>
        <p:nvSpPr>
          <p:cNvPr id="14" name="Datumsplatzhalter 13"/>
          <p:cNvSpPr>
            <a:spLocks noGrp="1"/>
          </p:cNvSpPr>
          <p:nvPr>
            <p:ph type="dt" sz="half" idx="14"/>
          </p:nvPr>
        </p:nvSpPr>
        <p:spPr/>
        <p:txBody>
          <a:bodyPr/>
          <a:lstStyle/>
          <a:p>
            <a:fld id="{A857CF44-A383-4FFE-9366-088A25F3F2DE}" type="datetime1">
              <a:rPr lang="de-DE" smtClean="0"/>
              <a:pPr/>
              <a:t>04.04.2019</a:t>
            </a:fld>
            <a:endParaRPr lang="de-DE" dirty="0"/>
          </a:p>
        </p:txBody>
      </p:sp>
      <p:sp>
        <p:nvSpPr>
          <p:cNvPr id="15" name="Foliennummernplatzhalter 14"/>
          <p:cNvSpPr>
            <a:spLocks noGrp="1"/>
          </p:cNvSpPr>
          <p:nvPr>
            <p:ph type="sldNum" sz="quarter" idx="15"/>
          </p:nvPr>
        </p:nvSpPr>
        <p:spPr/>
        <p:txBody>
          <a:bodyPr/>
          <a:lstStyle/>
          <a:p>
            <a:fld id="{0759437E-DD65-47AE-A718-65B9481C0A9E}" type="slidenum">
              <a:rPr lang="de-DE" smtClean="0"/>
              <a:pPr/>
              <a:t>‹Nr.›</a:t>
            </a:fld>
            <a:endParaRPr lang="de-DE" dirty="0"/>
          </a:p>
        </p:txBody>
      </p:sp>
      <p:sp>
        <p:nvSpPr>
          <p:cNvPr id="16" name="Fußzeilenplatzhalter 15"/>
          <p:cNvSpPr>
            <a:spLocks noGrp="1"/>
          </p:cNvSpPr>
          <p:nvPr>
            <p:ph type="ftr" sz="quarter" idx="16"/>
          </p:nvPr>
        </p:nvSpPr>
        <p:spPr/>
        <p:txBody>
          <a:bodyPr/>
          <a:lstStyle/>
          <a:p>
            <a:endParaRPr lang="de-DE" dirty="0"/>
          </a:p>
        </p:txBody>
      </p:sp>
      <p:sp>
        <p:nvSpPr>
          <p:cNvPr id="12" name="Textplatzhalter 10"/>
          <p:cNvSpPr txBox="1">
            <a:spLocks/>
          </p:cNvSpPr>
          <p:nvPr userDrawn="1"/>
        </p:nvSpPr>
        <p:spPr>
          <a:xfrm>
            <a:off x="7270893" y="5682815"/>
            <a:ext cx="1426482" cy="473075"/>
          </a:xfrm>
          <a:prstGeom prst="rect">
            <a:avLst/>
          </a:prstGeom>
          <a:solidFill>
            <a:srgbClr val="003865"/>
          </a:solidFill>
          <a:ln w="6350">
            <a:solidFill>
              <a:schemeClr val="bg1"/>
            </a:solidFill>
          </a:ln>
        </p:spPr>
        <p:txBody>
          <a:bodyPr/>
          <a:lstStyle>
            <a:lvl1pPr>
              <a:defRPr sz="1200"/>
            </a:lvl1pPr>
            <a:lvl2pPr marL="0" algn="ctr">
              <a:spcBef>
                <a:spcPts val="0"/>
              </a:spcBef>
              <a:buNone/>
              <a:defRPr baseline="0"/>
            </a:lvl2pPr>
          </a:lstStyle>
          <a:p>
            <a:pPr marL="0" marR="0" lvl="1" indent="-28575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000" b="0" i="0" u="none" strike="noStrike" kern="1200" cap="none" spc="0" normalizeH="0" baseline="0" noProof="0" dirty="0" smtClean="0">
                <a:ln>
                  <a:noFill/>
                </a:ln>
                <a:solidFill>
                  <a:schemeClr val="bg1"/>
                </a:solidFill>
                <a:effectLst/>
                <a:uLnTx/>
                <a:uFillTx/>
                <a:latin typeface="+mn-lt"/>
                <a:ea typeface="+mn-ea"/>
                <a:cs typeface="+mn-cs"/>
              </a:rPr>
              <a:t>Logo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1" y="2649195"/>
            <a:ext cx="252000" cy="1288800"/>
            <a:chOff x="0" y="1984331"/>
            <a:chExt cx="194400" cy="968773"/>
          </a:xfrm>
        </p:grpSpPr>
        <p:sp>
          <p:nvSpPr>
            <p:cNvPr id="9" name="Rechteck 8"/>
            <p:cNvSpPr/>
            <p:nvPr userDrawn="1"/>
          </p:nvSpPr>
          <p:spPr>
            <a:xfrm>
              <a:off x="0" y="2733675"/>
              <a:ext cx="194400" cy="219429"/>
            </a:xfrm>
            <a:prstGeom prst="rect">
              <a:avLst/>
            </a:prstGeom>
            <a:solidFill>
              <a:srgbClr val="98A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0" y="2531269"/>
              <a:ext cx="194400" cy="227792"/>
            </a:xfrm>
            <a:prstGeom prst="rect">
              <a:avLst/>
            </a:pr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a:off x="0" y="2347913"/>
              <a:ext cx="194400" cy="218679"/>
            </a:xfrm>
            <a:prstGeom prst="rect">
              <a:avLst/>
            </a:prstGeom>
            <a:solidFill>
              <a:srgbClr val="00B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0" y="2150269"/>
              <a:ext cx="194400" cy="220610"/>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0" y="1984331"/>
              <a:ext cx="194400" cy="194400"/>
            </a:xfrm>
            <a:prstGeom prst="rect">
              <a:avLst/>
            </a:prstGeom>
            <a:solidFill>
              <a:srgbClr val="C99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6" name="Rechteck 55"/>
          <p:cNvSpPr/>
          <p:nvPr userDrawn="1"/>
        </p:nvSpPr>
        <p:spPr>
          <a:xfrm>
            <a:off x="0" y="1325003"/>
            <a:ext cx="252000" cy="128961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Logo_FAU_DinA5_RGB.emf"/>
          <p:cNvPicPr>
            <a:picLocks noChangeAspect="1"/>
          </p:cNvPicPr>
          <p:nvPr userDrawn="1"/>
        </p:nvPicPr>
        <p:blipFill>
          <a:blip r:embed="rId9" cstate="print"/>
          <a:stretch>
            <a:fillRect/>
          </a:stretch>
        </p:blipFill>
        <p:spPr>
          <a:xfrm>
            <a:off x="6336000" y="252000"/>
            <a:ext cx="2169825" cy="43404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66" r:id="rId2"/>
    <p:sldLayoutId id="2147483659" r:id="rId3"/>
    <p:sldLayoutId id="2147483662" r:id="rId4"/>
    <p:sldLayoutId id="2147483667" r:id="rId5"/>
    <p:sldLayoutId id="2147483668" r:id="rId6"/>
    <p:sldLayoutId id="2147483669" r:id="rId7"/>
  </p:sldLayoutIdLst>
  <p:hf hdr="0"/>
  <p:txStyles>
    <p:titleStyle>
      <a:lvl1pPr algn="l" defTabSz="914400" rtl="0" eaLnBrk="1" latinLnBrk="0" hangingPunct="1">
        <a:lnSpc>
          <a:spcPts val="3200"/>
        </a:lnSpc>
        <a:spcBef>
          <a:spcPct val="0"/>
        </a:spcBef>
        <a:buNone/>
        <a:defRPr sz="3200" b="1" kern="1200">
          <a:solidFill>
            <a:schemeClr val="bg1"/>
          </a:solidFill>
          <a:latin typeface="+mj-lt"/>
          <a:ea typeface="+mj-ea"/>
          <a:cs typeface="+mj-cs"/>
        </a:defRPr>
      </a:lvl1pPr>
    </p:titleStyle>
    <p:bodyStyle>
      <a:lvl1pPr marL="457200" indent="-457200" algn="l" defTabSz="914400" rtl="0" eaLnBrk="1" latinLnBrk="0" hangingPunct="1">
        <a:spcBef>
          <a:spcPct val="20000"/>
        </a:spcBef>
        <a:buFont typeface="+mj-lt"/>
        <a:buAutoNum type="arabicPeriod"/>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uppieren 11"/>
          <p:cNvGrpSpPr/>
          <p:nvPr userDrawn="1"/>
        </p:nvGrpSpPr>
        <p:grpSpPr>
          <a:xfrm>
            <a:off x="0" y="1984826"/>
            <a:ext cx="262800" cy="644400"/>
            <a:chOff x="0" y="1984331"/>
            <a:chExt cx="194400" cy="968773"/>
          </a:xfrm>
        </p:grpSpPr>
        <p:sp>
          <p:nvSpPr>
            <p:cNvPr id="13" name="Rechteck 12"/>
            <p:cNvSpPr/>
            <p:nvPr userDrawn="1"/>
          </p:nvSpPr>
          <p:spPr>
            <a:xfrm>
              <a:off x="0" y="2733675"/>
              <a:ext cx="194400" cy="219429"/>
            </a:xfrm>
            <a:prstGeom prst="rect">
              <a:avLst/>
            </a:prstGeom>
            <a:solidFill>
              <a:srgbClr val="98A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0" y="2531269"/>
              <a:ext cx="194400" cy="227792"/>
            </a:xfrm>
            <a:prstGeom prst="rect">
              <a:avLst/>
            </a:pr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userDrawn="1"/>
          </p:nvSpPr>
          <p:spPr>
            <a:xfrm>
              <a:off x="0" y="2347913"/>
              <a:ext cx="194400" cy="218679"/>
            </a:xfrm>
            <a:prstGeom prst="rect">
              <a:avLst/>
            </a:prstGeom>
            <a:solidFill>
              <a:srgbClr val="00B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0" y="2150269"/>
              <a:ext cx="194400" cy="220610"/>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userDrawn="1"/>
          </p:nvSpPr>
          <p:spPr>
            <a:xfrm>
              <a:off x="0" y="1984331"/>
              <a:ext cx="194400" cy="194400"/>
            </a:xfrm>
            <a:prstGeom prst="rect">
              <a:avLst/>
            </a:prstGeom>
            <a:solidFill>
              <a:srgbClr val="C99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1" name="Rechteck 60"/>
          <p:cNvSpPr/>
          <p:nvPr userDrawn="1"/>
        </p:nvSpPr>
        <p:spPr>
          <a:xfrm>
            <a:off x="1" y="1316535"/>
            <a:ext cx="264318" cy="643233"/>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Freihandform 108"/>
          <p:cNvSpPr/>
          <p:nvPr userDrawn="1"/>
        </p:nvSpPr>
        <p:spPr>
          <a:xfrm>
            <a:off x="295266" y="657389"/>
            <a:ext cx="8848733" cy="5924385"/>
          </a:xfrm>
          <a:custGeom>
            <a:avLst/>
            <a:gdLst>
              <a:gd name="connsiteX0" fmla="*/ 719137 w 723900"/>
              <a:gd name="connsiteY0" fmla="*/ 0 h 721519"/>
              <a:gd name="connsiteX1" fmla="*/ 0 w 723900"/>
              <a:gd name="connsiteY1" fmla="*/ 0 h 721519"/>
              <a:gd name="connsiteX2" fmla="*/ 0 w 723900"/>
              <a:gd name="connsiteY2" fmla="*/ 721519 h 721519"/>
              <a:gd name="connsiteX3" fmla="*/ 723900 w 723900"/>
              <a:gd name="connsiteY3" fmla="*/ 721519 h 721519"/>
              <a:gd name="connsiteX4" fmla="*/ 685800 w 723900"/>
              <a:gd name="connsiteY4" fmla="*/ 721519 h 721519"/>
              <a:gd name="connsiteX0" fmla="*/ 723719 w 723900"/>
              <a:gd name="connsiteY0" fmla="*/ 0 h 721519"/>
              <a:gd name="connsiteX1" fmla="*/ 0 w 723900"/>
              <a:gd name="connsiteY1" fmla="*/ 0 h 721519"/>
              <a:gd name="connsiteX2" fmla="*/ 0 w 723900"/>
              <a:gd name="connsiteY2" fmla="*/ 721519 h 721519"/>
              <a:gd name="connsiteX3" fmla="*/ 723900 w 723900"/>
              <a:gd name="connsiteY3" fmla="*/ 721519 h 721519"/>
              <a:gd name="connsiteX4" fmla="*/ 685800 w 723900"/>
              <a:gd name="connsiteY4" fmla="*/ 721519 h 7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721519">
                <a:moveTo>
                  <a:pt x="723719" y="0"/>
                </a:moveTo>
                <a:lnTo>
                  <a:pt x="0" y="0"/>
                </a:lnTo>
                <a:lnTo>
                  <a:pt x="0" y="721519"/>
                </a:lnTo>
                <a:lnTo>
                  <a:pt x="723900" y="721519"/>
                </a:lnTo>
                <a:lnTo>
                  <a:pt x="685800" y="721519"/>
                </a:lnTo>
              </a:path>
            </a:pathLst>
          </a:custGeom>
          <a:ln>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7" name="Fußzeilenplatzhalter 116"/>
          <p:cNvSpPr>
            <a:spLocks noGrp="1"/>
          </p:cNvSpPr>
          <p:nvPr>
            <p:ph type="ftr" sz="quarter" idx="3"/>
          </p:nvPr>
        </p:nvSpPr>
        <p:spPr>
          <a:xfrm>
            <a:off x="296448" y="6628573"/>
            <a:ext cx="6120000" cy="192468"/>
          </a:xfrm>
          <a:prstGeom prst="rect">
            <a:avLst/>
          </a:prstGeom>
        </p:spPr>
        <p:txBody>
          <a:bodyPr vert="horz" lIns="0" tIns="0" rIns="0" bIns="0" rtlCol="0" anchor="t" anchorCtr="0"/>
          <a:lstStyle>
            <a:lvl1pPr algn="l">
              <a:defRPr sz="900">
                <a:solidFill>
                  <a:srgbClr val="003865"/>
                </a:solidFill>
              </a:defRPr>
            </a:lvl1pPr>
          </a:lstStyle>
          <a:p>
            <a:endParaRPr lang="de-DE" dirty="0"/>
          </a:p>
        </p:txBody>
      </p:sp>
      <p:sp>
        <p:nvSpPr>
          <p:cNvPr id="118" name="Datumsplatzhalter 117"/>
          <p:cNvSpPr>
            <a:spLocks noGrp="1"/>
          </p:cNvSpPr>
          <p:nvPr>
            <p:ph type="dt" sz="half" idx="2"/>
          </p:nvPr>
        </p:nvSpPr>
        <p:spPr>
          <a:xfrm>
            <a:off x="6809840" y="6627600"/>
            <a:ext cx="1080000" cy="192000"/>
          </a:xfrm>
          <a:prstGeom prst="rect">
            <a:avLst/>
          </a:prstGeom>
        </p:spPr>
        <p:txBody>
          <a:bodyPr vert="horz" lIns="0" tIns="0" rIns="0" bIns="0" rtlCol="0" anchor="t" anchorCtr="0"/>
          <a:lstStyle>
            <a:lvl1pPr algn="l">
              <a:defRPr sz="900">
                <a:solidFill>
                  <a:srgbClr val="003865"/>
                </a:solidFill>
              </a:defRPr>
            </a:lvl1pPr>
          </a:lstStyle>
          <a:p>
            <a:fld id="{999ECA2A-29A5-4A61-9B2A-1FC4878172CE}" type="datetime1">
              <a:rPr lang="de-DE" smtClean="0"/>
              <a:pPr/>
              <a:t>04.04.2019</a:t>
            </a:fld>
            <a:endParaRPr lang="de-DE" dirty="0"/>
          </a:p>
        </p:txBody>
      </p:sp>
      <p:sp>
        <p:nvSpPr>
          <p:cNvPr id="119" name="Foliennummernplatzhalter 118"/>
          <p:cNvSpPr>
            <a:spLocks noGrp="1"/>
          </p:cNvSpPr>
          <p:nvPr>
            <p:ph type="sldNum" sz="quarter" idx="4"/>
          </p:nvPr>
        </p:nvSpPr>
        <p:spPr>
          <a:xfrm>
            <a:off x="8227255" y="6627600"/>
            <a:ext cx="720000" cy="192000"/>
          </a:xfrm>
          <a:prstGeom prst="rect">
            <a:avLst/>
          </a:prstGeom>
        </p:spPr>
        <p:txBody>
          <a:bodyPr vert="horz" lIns="0" tIns="0" rIns="0" bIns="0" rtlCol="0" anchor="t" anchorCtr="0"/>
          <a:lstStyle>
            <a:lvl1pPr algn="r">
              <a:defRPr sz="900">
                <a:solidFill>
                  <a:srgbClr val="003865"/>
                </a:solidFill>
              </a:defRPr>
            </a:lvl1pPr>
          </a:lstStyle>
          <a:p>
            <a:fld id="{0759437E-DD65-47AE-A718-65B9481C0A9E}" type="slidenum">
              <a:rPr lang="de-DE" smtClean="0"/>
              <a:pPr/>
              <a:t>‹Nr.›</a:t>
            </a:fld>
            <a:endParaRPr lang="de-DE" dirty="0"/>
          </a:p>
        </p:txBody>
      </p:sp>
      <p:pic>
        <p:nvPicPr>
          <p:cNvPr id="18" name="Grafik 17" descr="Logo_FAU_DinA5_RGB.emf"/>
          <p:cNvPicPr>
            <a:picLocks noChangeAspect="1"/>
          </p:cNvPicPr>
          <p:nvPr userDrawn="1"/>
        </p:nvPicPr>
        <p:blipFill>
          <a:blip r:embed="rId6" cstate="print"/>
          <a:stretch>
            <a:fillRect/>
          </a:stretch>
        </p:blipFill>
        <p:spPr>
          <a:xfrm>
            <a:off x="7336883" y="130801"/>
            <a:ext cx="1407067" cy="281463"/>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70" r:id="rId3"/>
    <p:sldLayoutId id="2147483671" r:id="rId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514350" indent="-514350" algn="l" defTabSz="914400" rtl="0" eaLnBrk="1" latinLnBrk="0" hangingPunct="1">
        <a:spcBef>
          <a:spcPct val="20000"/>
        </a:spcBef>
        <a:buFont typeface="+mj-lt"/>
        <a:buAutoNum type="arabicPeriod"/>
        <a:defRPr lang="de-DE" sz="3200" b="1" kern="1200" dirty="0" smtClean="0">
          <a:solidFill>
            <a:srgbClr val="003865"/>
          </a:solidFill>
          <a:latin typeface="+mn-lt"/>
          <a:ea typeface="+mn-ea"/>
          <a:cs typeface="+mn-cs"/>
        </a:defRPr>
      </a:lvl1pPr>
      <a:lvl2pPr marL="971550" indent="-514350" algn="l" defTabSz="914400" rtl="0" eaLnBrk="1" latinLnBrk="0" hangingPunct="1">
        <a:spcBef>
          <a:spcPct val="20000"/>
        </a:spcBef>
        <a:buFont typeface="+mj-lt"/>
        <a:buAutoNum type="arabicPeriod"/>
        <a:defRPr sz="2800" kern="1200">
          <a:solidFill>
            <a:srgbClr val="003865"/>
          </a:solidFill>
          <a:latin typeface="+mn-lt"/>
          <a:ea typeface="+mn-ea"/>
          <a:cs typeface="+mn-cs"/>
        </a:defRPr>
      </a:lvl2pPr>
      <a:lvl3pPr marL="1371600" indent="-457200" algn="l" defTabSz="914400" rtl="0" eaLnBrk="1" latinLnBrk="0" hangingPunct="1">
        <a:spcBef>
          <a:spcPct val="20000"/>
        </a:spcBef>
        <a:buFont typeface="+mj-lt"/>
        <a:buAutoNum type="arabicPeriod"/>
        <a:defRPr sz="2400" kern="1200">
          <a:solidFill>
            <a:srgbClr val="00386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hyperlink" Target="https://faubox.rrze.uni-erlangen.de/" TargetMode="Externa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hyperlink" Target="https://fau.de/" TargetMode="Externa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hyperlink" Target="http://wordpress.rrze.fau.de/" TargetMode="External"/><Relationship Id="rId2" Type="http://schemas.openxmlformats.org/officeDocument/2006/relationships/hyperlink" Target="https://blogs.fau.de/webredaktion/redaktionshandbuch/" TargetMode="External"/><Relationship Id="rId1" Type="http://schemas.openxmlformats.org/officeDocument/2006/relationships/slideLayout" Target="../slideLayouts/slideLayout8.xml"/><Relationship Id="rId5" Type="http://schemas.openxmlformats.org/officeDocument/2006/relationships/hyperlink" Target="http://blogs.fau.de/webworking" TargetMode="External"/><Relationship Id="rId4" Type="http://schemas.openxmlformats.org/officeDocument/2006/relationships/hyperlink" Target="http://blogs.fau.de/webredakt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hyperlink" Target="https://www.wordpress.rrze.fau.de/redaktion/grafiken-im-text/absatzklasse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hyperlink" Target="https://www.wordpress.rrze.fau.de/redaktion/accordion/"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a:t>Schulung</a:t>
            </a:r>
          </a:p>
        </p:txBody>
      </p:sp>
      <p:sp>
        <p:nvSpPr>
          <p:cNvPr id="5" name="Untertitel 4"/>
          <p:cNvSpPr>
            <a:spLocks noGrp="1"/>
          </p:cNvSpPr>
          <p:nvPr>
            <p:ph type="subTitle" idx="1"/>
          </p:nvPr>
        </p:nvSpPr>
        <p:spPr/>
        <p:txBody>
          <a:bodyPr/>
          <a:lstStyle/>
          <a:p>
            <a:r>
              <a:rPr lang="de-DE" dirty="0" smtClean="0"/>
              <a:t>zur Pflege der Webauftritte fau.de und verwaltung.zuv.fau.de</a:t>
            </a:r>
          </a:p>
          <a:p>
            <a:r>
              <a:rPr lang="de-DE" dirty="0" smtClean="0"/>
              <a:t>Stand: April  2019</a:t>
            </a:r>
            <a:endParaRPr lang="de-DE" dirty="0"/>
          </a:p>
        </p:txBody>
      </p:sp>
      <p:pic>
        <p:nvPicPr>
          <p:cNvPr id="15" name="Picture 2" descr="S:\FBTECHFAK\Bilderarchiv\Campus\2012\TechFakAbschluss301112-4271.jpg"/>
          <p:cNvPicPr>
            <a:picLocks noChangeAspect="1" noChangeArrowheads="1"/>
          </p:cNvPicPr>
          <p:nvPr/>
        </p:nvPicPr>
        <p:blipFill>
          <a:blip r:embed="rId3" cstate="print"/>
          <a:srcRect t="20670" b="44520"/>
          <a:stretch>
            <a:fillRect/>
          </a:stretch>
        </p:blipFill>
        <p:spPr bwMode="auto">
          <a:xfrm>
            <a:off x="306697" y="3982923"/>
            <a:ext cx="8834922" cy="2578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383" b="9591"/>
          <a:stretch/>
        </p:blipFill>
        <p:spPr bwMode="auto">
          <a:xfrm>
            <a:off x="6686550" y="1607715"/>
            <a:ext cx="2224513" cy="404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Subportalseite (2. Ebene)</a:t>
            </a:r>
          </a:p>
          <a:p>
            <a:pPr marL="0" indent="0">
              <a:buNone/>
            </a:pP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Rechteck 5"/>
          <p:cNvSpPr/>
          <p:nvPr/>
        </p:nvSpPr>
        <p:spPr>
          <a:xfrm>
            <a:off x="806692" y="5836528"/>
            <a:ext cx="7097444" cy="584775"/>
          </a:xfrm>
          <a:prstGeom prst="rect">
            <a:avLst/>
          </a:prstGeom>
        </p:spPr>
        <p:txBody>
          <a:bodyPr wrap="square">
            <a:spAutoFit/>
          </a:bodyPr>
          <a:lstStyle/>
          <a:p>
            <a:pPr lvl="0"/>
            <a:r>
              <a:rPr lang="de-DE" sz="1600" dirty="0" smtClean="0"/>
              <a:t>Subportal-Menü </a:t>
            </a:r>
            <a:r>
              <a:rPr lang="de-DE" sz="1600" dirty="0"/>
              <a:t>mit max. 8 bebilderten </a:t>
            </a:r>
            <a:r>
              <a:rPr lang="de-DE" sz="1600" dirty="0" smtClean="0"/>
              <a:t>Kacheln </a:t>
            </a:r>
            <a:r>
              <a:rPr lang="de-DE" sz="1600" dirty="0"/>
              <a:t>zu den Inhaltsseiten dieses Subportals </a:t>
            </a:r>
            <a:r>
              <a:rPr lang="de-DE" sz="1600" dirty="0" smtClean="0"/>
              <a:t>(im Regelfall ohne </a:t>
            </a:r>
            <a:r>
              <a:rPr lang="de-DE" sz="1600" dirty="0"/>
              <a:t>weitere </a:t>
            </a:r>
            <a:r>
              <a:rPr lang="de-DE" sz="1600" dirty="0" smtClean="0"/>
              <a:t>Links zu Unterseiten)</a:t>
            </a:r>
            <a:endParaRPr lang="de-DE" sz="1600" dirty="0"/>
          </a:p>
        </p:txBody>
      </p:sp>
      <p:cxnSp>
        <p:nvCxnSpPr>
          <p:cNvPr id="7" name="Gerade Verbindung mit Pfeil 6"/>
          <p:cNvCxnSpPr/>
          <p:nvPr/>
        </p:nvCxnSpPr>
        <p:spPr>
          <a:xfrm flipH="1">
            <a:off x="4065549" y="3788700"/>
            <a:ext cx="6273"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Abgerundetes Rechteck 7"/>
          <p:cNvSpPr/>
          <p:nvPr/>
        </p:nvSpPr>
        <p:spPr>
          <a:xfrm>
            <a:off x="2483768" y="2950871"/>
            <a:ext cx="1654789" cy="106390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p:nvPr/>
        </p:nvPicPr>
        <p:blipFill>
          <a:blip r:embed="rId4"/>
          <a:stretch>
            <a:fillRect/>
          </a:stretch>
        </p:blipFill>
        <p:spPr>
          <a:xfrm>
            <a:off x="1032615" y="1697064"/>
            <a:ext cx="4657093" cy="3997016"/>
          </a:xfrm>
          <a:prstGeom prst="rect">
            <a:avLst/>
          </a:prstGeom>
        </p:spPr>
      </p:pic>
      <p:sp>
        <p:nvSpPr>
          <p:cNvPr id="10" name="Abgerundetes Rechteck 9"/>
          <p:cNvSpPr/>
          <p:nvPr/>
        </p:nvSpPr>
        <p:spPr>
          <a:xfrm>
            <a:off x="1032615" y="4569906"/>
            <a:ext cx="4657093" cy="103837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 Verbindung mit Pfeil 10"/>
          <p:cNvCxnSpPr/>
          <p:nvPr/>
        </p:nvCxnSpPr>
        <p:spPr>
          <a:xfrm flipV="1">
            <a:off x="932602" y="5655114"/>
            <a:ext cx="200025" cy="23133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2483768" y="3645136"/>
            <a:ext cx="4202782" cy="98401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10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Mediathek</a:t>
            </a: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100</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Textfeld 6"/>
          <p:cNvSpPr txBox="1"/>
          <p:nvPr/>
        </p:nvSpPr>
        <p:spPr>
          <a:xfrm>
            <a:off x="385874" y="1524000"/>
            <a:ext cx="8591550" cy="646331"/>
          </a:xfrm>
          <a:prstGeom prst="rect">
            <a:avLst/>
          </a:prstGeom>
          <a:noFill/>
        </p:spPr>
        <p:txBody>
          <a:bodyPr wrap="square" rtlCol="0">
            <a:spAutoFit/>
          </a:bodyPr>
          <a:lstStyle/>
          <a:p>
            <a:r>
              <a:rPr lang="de-DE" dirty="0" smtClean="0"/>
              <a:t>Verwaltet </a:t>
            </a:r>
            <a:r>
              <a:rPr lang="de-DE" b="1" dirty="0" smtClean="0"/>
              <a:t>alle</a:t>
            </a:r>
            <a:r>
              <a:rPr lang="de-DE" dirty="0" smtClean="0"/>
              <a:t> in Wordpress erlaubten Dateitypen: PDFs, DOCs etc. </a:t>
            </a:r>
            <a:br>
              <a:rPr lang="de-DE" dirty="0" smtClean="0"/>
            </a:br>
            <a:endParaRPr lang="de-DE" dirty="0" smtClean="0"/>
          </a:p>
        </p:txBody>
      </p:sp>
      <p:sp>
        <p:nvSpPr>
          <p:cNvPr id="10" name="Rechteck 9"/>
          <p:cNvSpPr/>
          <p:nvPr/>
        </p:nvSpPr>
        <p:spPr>
          <a:xfrm>
            <a:off x="516898" y="4953943"/>
            <a:ext cx="8177102" cy="1631216"/>
          </a:xfrm>
          <a:prstGeom prst="rect">
            <a:avLst/>
          </a:prstGeom>
        </p:spPr>
        <p:txBody>
          <a:bodyPr wrap="square">
            <a:spAutoFit/>
          </a:bodyPr>
          <a:lstStyle/>
          <a:p>
            <a:r>
              <a:rPr lang="de-DE" sz="2000" dirty="0" smtClean="0"/>
              <a:t>Für das leichtere Suchen und Finden von Dokumenten trennen wir in</a:t>
            </a:r>
            <a:r>
              <a:rPr lang="de-DE" sz="2000" dirty="0"/>
              <a:t>:</a:t>
            </a:r>
          </a:p>
          <a:p>
            <a:pPr marL="800100" lvl="1" indent="-342900">
              <a:buFont typeface="Arial" panose="020B0604020202020204" pitchFamily="34" charset="0"/>
              <a:buChar char="•"/>
            </a:pPr>
            <a:r>
              <a:rPr lang="de-DE" sz="2000" b="1" dirty="0"/>
              <a:t>Dokumente</a:t>
            </a:r>
            <a:r>
              <a:rPr lang="de-DE" sz="2000" dirty="0"/>
              <a:t> (</a:t>
            </a:r>
            <a:r>
              <a:rPr lang="de-DE" sz="2000" dirty="0" err="1"/>
              <a:t>pdf</a:t>
            </a:r>
            <a:r>
              <a:rPr lang="de-DE" sz="2000" dirty="0"/>
              <a:t>, </a:t>
            </a:r>
            <a:r>
              <a:rPr lang="de-DE" sz="2000" dirty="0" err="1"/>
              <a:t>doc</a:t>
            </a:r>
            <a:r>
              <a:rPr lang="de-DE" sz="2000" dirty="0"/>
              <a:t>, </a:t>
            </a:r>
            <a:r>
              <a:rPr lang="de-DE" sz="2000" dirty="0" err="1"/>
              <a:t>xls</a:t>
            </a:r>
            <a:r>
              <a:rPr lang="de-DE" sz="2000" dirty="0"/>
              <a:t>, </a:t>
            </a:r>
            <a:r>
              <a:rPr lang="de-DE" sz="2000" dirty="0" err="1"/>
              <a:t>ppt</a:t>
            </a:r>
            <a:r>
              <a:rPr lang="de-DE" sz="2000" dirty="0" smtClean="0"/>
              <a:t>… </a:t>
            </a:r>
            <a:r>
              <a:rPr lang="de-DE" sz="2000" dirty="0" smtClean="0">
                <a:solidFill>
                  <a:srgbClr val="FF0000"/>
                </a:solidFill>
              </a:rPr>
              <a:t>kein</a:t>
            </a:r>
            <a:r>
              <a:rPr lang="de-DE" sz="2000" dirty="0" smtClean="0"/>
              <a:t> </a:t>
            </a:r>
            <a:r>
              <a:rPr lang="de-DE" sz="2000" dirty="0" err="1" smtClean="0"/>
              <a:t>doc</a:t>
            </a:r>
            <a:r>
              <a:rPr lang="de-DE" sz="2000" dirty="0" err="1" smtClean="0">
                <a:solidFill>
                  <a:srgbClr val="FF0000"/>
                </a:solidFill>
              </a:rPr>
              <a:t>x</a:t>
            </a:r>
            <a:r>
              <a:rPr lang="de-DE" sz="2000" dirty="0" smtClean="0"/>
              <a:t>, </a:t>
            </a:r>
            <a:r>
              <a:rPr lang="de-DE" sz="2000" dirty="0" err="1" smtClean="0"/>
              <a:t>xls</a:t>
            </a:r>
            <a:r>
              <a:rPr lang="de-DE" sz="2000" dirty="0" err="1" smtClean="0">
                <a:solidFill>
                  <a:srgbClr val="FF0000"/>
                </a:solidFill>
              </a:rPr>
              <a:t>x</a:t>
            </a:r>
            <a:r>
              <a:rPr lang="de-DE" sz="2000" dirty="0" smtClean="0">
                <a:solidFill>
                  <a:srgbClr val="FF0000"/>
                </a:solidFill>
              </a:rPr>
              <a:t>!</a:t>
            </a:r>
            <a:r>
              <a:rPr lang="de-DE" sz="2000" dirty="0" smtClean="0"/>
              <a:t>) (</a:t>
            </a:r>
            <a:r>
              <a:rPr lang="de-DE" sz="2000" dirty="0" smtClean="0">
                <a:sym typeface="Wingdings" panose="05000000000000000000" pitchFamily="2" charset="2"/>
              </a:rPr>
              <a:t> „Dokumentkategorien“)</a:t>
            </a:r>
            <a:endParaRPr lang="de-DE" sz="2000" dirty="0"/>
          </a:p>
          <a:p>
            <a:pPr marL="800100" lvl="1" indent="-342900">
              <a:buFont typeface="Arial" panose="020B0604020202020204" pitchFamily="34" charset="0"/>
              <a:buChar char="•"/>
            </a:pPr>
            <a:r>
              <a:rPr lang="de-DE" sz="2000" b="1" dirty="0"/>
              <a:t>Medien</a:t>
            </a:r>
            <a:r>
              <a:rPr lang="de-DE" sz="2000" dirty="0"/>
              <a:t> (Bilder, Video, Audio</a:t>
            </a:r>
            <a:r>
              <a:rPr lang="de-DE" sz="2000" dirty="0" smtClean="0"/>
              <a:t>) (</a:t>
            </a:r>
            <a:r>
              <a:rPr lang="de-DE" sz="2000" dirty="0" smtClean="0">
                <a:sym typeface="Wingdings" panose="05000000000000000000" pitchFamily="2" charset="2"/>
              </a:rPr>
              <a:t> „Kategorien“) – </a:t>
            </a:r>
            <a:r>
              <a:rPr lang="de-DE" sz="2000" dirty="0" smtClean="0">
                <a:solidFill>
                  <a:srgbClr val="FF0000"/>
                </a:solidFill>
                <a:sym typeface="Wingdings" panose="05000000000000000000" pitchFamily="2" charset="2"/>
              </a:rPr>
              <a:t>werden nur von der Webredaktion bearbeitet</a:t>
            </a:r>
            <a:endParaRPr lang="de-DE" sz="2000" dirty="0">
              <a:solidFill>
                <a:srgbClr val="FF0000"/>
              </a:solidFill>
            </a:endParaRPr>
          </a:p>
        </p:txBody>
      </p:sp>
      <p:pic>
        <p:nvPicPr>
          <p:cNvPr id="8" name="Grafik 7"/>
          <p:cNvPicPr>
            <a:picLocks noChangeAspect="1"/>
          </p:cNvPicPr>
          <p:nvPr/>
        </p:nvPicPr>
        <p:blipFill>
          <a:blip r:embed="rId2"/>
          <a:stretch>
            <a:fillRect/>
          </a:stretch>
        </p:blipFill>
        <p:spPr>
          <a:xfrm>
            <a:off x="788803" y="2170331"/>
            <a:ext cx="7241672" cy="2433620"/>
          </a:xfrm>
          <a:prstGeom prst="rect">
            <a:avLst/>
          </a:prstGeom>
        </p:spPr>
      </p:pic>
      <p:sp>
        <p:nvSpPr>
          <p:cNvPr id="12" name="Rechteck 11"/>
          <p:cNvSpPr/>
          <p:nvPr/>
        </p:nvSpPr>
        <p:spPr>
          <a:xfrm>
            <a:off x="711939" y="2520323"/>
            <a:ext cx="783575" cy="58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376790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a:t>Empfohlene Einstellungen </a:t>
            </a:r>
            <a:r>
              <a:rPr lang="de-DE" sz="2400" dirty="0" smtClean="0"/>
              <a:t>der „Mediathek“</a:t>
            </a:r>
          </a:p>
          <a:p>
            <a:pPr marL="0" indent="0">
              <a:buNone/>
            </a:pPr>
            <a:endParaRPr lang="de-DE" sz="2400" dirty="0"/>
          </a:p>
          <a:p>
            <a:pPr marL="0" indent="0">
              <a:buNone/>
            </a:pPr>
            <a:r>
              <a:rPr lang="de-DE" sz="1800" b="0" dirty="0" smtClean="0"/>
              <a:t>Autor			(Personen, die das Dokument bearbeiten können)</a:t>
            </a:r>
          </a:p>
          <a:p>
            <a:pPr marL="0" indent="0">
              <a:buNone/>
            </a:pPr>
            <a:r>
              <a:rPr lang="de-DE" sz="1800" b="0" dirty="0" smtClean="0"/>
              <a:t>Dokumente	 	(orientiert sich am Baum, werden auf Zuruf von der 				</a:t>
            </a:r>
            <a:r>
              <a:rPr lang="de-DE" sz="1800" b="0" dirty="0" err="1" smtClean="0"/>
              <a:t>Webredaktion</a:t>
            </a:r>
            <a:r>
              <a:rPr lang="de-DE" sz="1800" b="0" dirty="0" smtClean="0"/>
              <a:t> ergänzt)</a:t>
            </a:r>
          </a:p>
          <a:p>
            <a:pPr marL="0" indent="0">
              <a:buNone/>
            </a:pPr>
            <a:r>
              <a:rPr lang="de-DE" sz="1800" b="0" dirty="0" smtClean="0"/>
              <a:t>Schlagworte		(Dokumenttyp: </a:t>
            </a:r>
            <a:r>
              <a:rPr lang="de-DE" sz="1800" b="0" dirty="0" err="1" smtClean="0"/>
              <a:t>pdf</a:t>
            </a:r>
            <a:r>
              <a:rPr lang="de-DE" sz="1800" b="0" dirty="0" smtClean="0"/>
              <a:t>, </a:t>
            </a:r>
            <a:r>
              <a:rPr lang="de-DE" sz="1800" b="0" dirty="0" err="1" smtClean="0"/>
              <a:t>doc</a:t>
            </a:r>
            <a:r>
              <a:rPr lang="de-DE" sz="1800" b="0" dirty="0" smtClean="0"/>
              <a:t>,…)</a:t>
            </a:r>
          </a:p>
          <a:p>
            <a:pPr marL="0" indent="0">
              <a:buNone/>
            </a:pPr>
            <a:r>
              <a:rPr lang="de-DE" sz="1800" b="0" dirty="0" smtClean="0"/>
              <a:t>Hochgeladen zu		(Seite, zu der das Dokument erstmalig hochgeladen 				wurde, wird automatisch ergänzt)</a:t>
            </a:r>
          </a:p>
          <a:p>
            <a:pPr marL="0" indent="0">
              <a:buNone/>
            </a:pPr>
            <a:r>
              <a:rPr lang="de-DE" sz="1800" b="0" dirty="0" smtClean="0"/>
              <a:t>Datum			(erstmaliges Erstelldatum der Datei)</a:t>
            </a:r>
          </a:p>
          <a:p>
            <a:pPr marL="0" indent="0">
              <a:buNone/>
            </a:pPr>
            <a:r>
              <a:rPr lang="de-DE" sz="1800" b="0" dirty="0" smtClean="0"/>
              <a:t>Einträge pro Seite: 	(so viele Dateien werden auf einer Seite angezeigt – je 			höher die Anzeige der Dokumente auf einer Seite, 				desto länger ist die Ladezeit dieser Seite)</a:t>
            </a:r>
            <a:br>
              <a:rPr lang="de-DE" sz="1800" b="0" dirty="0" smtClean="0"/>
            </a:br>
            <a:r>
              <a:rPr lang="de-DE" sz="1800" b="0" dirty="0" smtClean="0"/>
              <a:t>		</a:t>
            </a:r>
            <a:endParaRPr lang="de-DE" sz="2000" b="0" dirty="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101</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 name="Grafik 5"/>
          <p:cNvPicPr>
            <a:picLocks noChangeAspect="1"/>
          </p:cNvPicPr>
          <p:nvPr/>
        </p:nvPicPr>
        <p:blipFill rotWithShape="1">
          <a:blip r:embed="rId2"/>
          <a:srcRect r="2056"/>
          <a:stretch/>
        </p:blipFill>
        <p:spPr>
          <a:xfrm>
            <a:off x="560173" y="4991427"/>
            <a:ext cx="8198772" cy="1264093"/>
          </a:xfrm>
          <a:prstGeom prst="rect">
            <a:avLst/>
          </a:prstGeom>
        </p:spPr>
      </p:pic>
    </p:spTree>
    <p:extLst>
      <p:ext uri="{BB962C8B-B14F-4D97-AF65-F5344CB8AC3E}">
        <p14:creationId xmlns:p14="http://schemas.microsoft.com/office/powerpoint/2010/main" val="14861851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a:srcRect r="7010"/>
          <a:stretch/>
        </p:blipFill>
        <p:spPr>
          <a:xfrm>
            <a:off x="472866" y="2337199"/>
            <a:ext cx="8503065" cy="3208694"/>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Mediathek</a:t>
            </a:r>
            <a:endParaRPr lang="de-DE" dirty="0" smtClean="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102</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9" name="Textfeld 8"/>
          <p:cNvSpPr txBox="1"/>
          <p:nvPr/>
        </p:nvSpPr>
        <p:spPr>
          <a:xfrm>
            <a:off x="704850" y="1438532"/>
            <a:ext cx="2203450" cy="646331"/>
          </a:xfrm>
          <a:prstGeom prst="rect">
            <a:avLst/>
          </a:prstGeom>
          <a:noFill/>
        </p:spPr>
        <p:txBody>
          <a:bodyPr wrap="square" rtlCol="0">
            <a:spAutoFit/>
          </a:bodyPr>
          <a:lstStyle/>
          <a:p>
            <a:r>
              <a:rPr lang="de-DE" dirty="0" smtClean="0">
                <a:solidFill>
                  <a:srgbClr val="FF0000"/>
                </a:solidFill>
              </a:rPr>
              <a:t>Medientitel</a:t>
            </a:r>
            <a:r>
              <a:rPr lang="de-DE" dirty="0" smtClean="0"/>
              <a:t> (nicht: Dateiname)</a:t>
            </a:r>
            <a:endParaRPr lang="de-DE" dirty="0"/>
          </a:p>
        </p:txBody>
      </p:sp>
      <p:sp>
        <p:nvSpPr>
          <p:cNvPr id="10" name="Textfeld 9"/>
          <p:cNvSpPr txBox="1"/>
          <p:nvPr/>
        </p:nvSpPr>
        <p:spPr>
          <a:xfrm>
            <a:off x="5815565" y="699458"/>
            <a:ext cx="2319028" cy="646331"/>
          </a:xfrm>
          <a:prstGeom prst="rect">
            <a:avLst/>
          </a:prstGeom>
          <a:noFill/>
        </p:spPr>
        <p:txBody>
          <a:bodyPr wrap="square" rtlCol="0">
            <a:spAutoFit/>
          </a:bodyPr>
          <a:lstStyle/>
          <a:p>
            <a:r>
              <a:rPr lang="de-DE" dirty="0" smtClean="0">
                <a:solidFill>
                  <a:srgbClr val="FF0000"/>
                </a:solidFill>
              </a:rPr>
              <a:t>Verknüpfung</a:t>
            </a:r>
            <a:r>
              <a:rPr lang="de-DE" dirty="0" smtClean="0"/>
              <a:t> mit Seite oder Beitrag</a:t>
            </a:r>
            <a:endParaRPr lang="de-DE" dirty="0"/>
          </a:p>
        </p:txBody>
      </p:sp>
      <p:sp>
        <p:nvSpPr>
          <p:cNvPr id="11" name="Textfeld 10"/>
          <p:cNvSpPr txBox="1"/>
          <p:nvPr/>
        </p:nvSpPr>
        <p:spPr>
          <a:xfrm>
            <a:off x="7068673" y="1717883"/>
            <a:ext cx="2038350" cy="369332"/>
          </a:xfrm>
          <a:prstGeom prst="rect">
            <a:avLst/>
          </a:prstGeom>
          <a:noFill/>
        </p:spPr>
        <p:txBody>
          <a:bodyPr wrap="square" rtlCol="0">
            <a:spAutoFit/>
          </a:bodyPr>
          <a:lstStyle/>
          <a:p>
            <a:r>
              <a:rPr lang="de-DE" dirty="0" smtClean="0">
                <a:solidFill>
                  <a:srgbClr val="FF0000"/>
                </a:solidFill>
              </a:rPr>
              <a:t>Erstellungsdatum</a:t>
            </a:r>
            <a:endParaRPr lang="de-DE" dirty="0">
              <a:solidFill>
                <a:srgbClr val="FF0000"/>
              </a:solidFill>
            </a:endParaRPr>
          </a:p>
        </p:txBody>
      </p:sp>
      <p:cxnSp>
        <p:nvCxnSpPr>
          <p:cNvPr id="14" name="Gerade Verbindung mit Pfeil 13"/>
          <p:cNvCxnSpPr/>
          <p:nvPr/>
        </p:nvCxnSpPr>
        <p:spPr>
          <a:xfrm>
            <a:off x="6742632" y="1438532"/>
            <a:ext cx="607208" cy="2195573"/>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8328044" y="2150816"/>
            <a:ext cx="259211" cy="1529952"/>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347158" y="2021558"/>
            <a:ext cx="195675" cy="1747137"/>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321225" y="1715531"/>
            <a:ext cx="2200735" cy="369332"/>
          </a:xfrm>
          <a:prstGeom prst="rect">
            <a:avLst/>
          </a:prstGeom>
          <a:noFill/>
        </p:spPr>
        <p:txBody>
          <a:bodyPr wrap="square" rtlCol="0">
            <a:spAutoFit/>
          </a:bodyPr>
          <a:lstStyle/>
          <a:p>
            <a:r>
              <a:rPr lang="de-DE" dirty="0" smtClean="0">
                <a:solidFill>
                  <a:srgbClr val="FF0000"/>
                </a:solidFill>
              </a:rPr>
              <a:t>Dokumentkategorie</a:t>
            </a:r>
            <a:endParaRPr lang="de-DE" dirty="0">
              <a:solidFill>
                <a:srgbClr val="FF0000"/>
              </a:solidFill>
            </a:endParaRPr>
          </a:p>
        </p:txBody>
      </p:sp>
      <p:cxnSp>
        <p:nvCxnSpPr>
          <p:cNvPr id="25" name="Gerade Verbindung mit Pfeil 24"/>
          <p:cNvCxnSpPr/>
          <p:nvPr/>
        </p:nvCxnSpPr>
        <p:spPr>
          <a:xfrm>
            <a:off x="3908781" y="2128340"/>
            <a:ext cx="30831" cy="1505765"/>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72866" y="5901594"/>
            <a:ext cx="8054449" cy="646331"/>
          </a:xfrm>
          <a:prstGeom prst="rect">
            <a:avLst/>
          </a:prstGeom>
          <a:noFill/>
        </p:spPr>
        <p:txBody>
          <a:bodyPr wrap="none" rtlCol="0">
            <a:spAutoFit/>
          </a:bodyPr>
          <a:lstStyle/>
          <a:p>
            <a:r>
              <a:rPr lang="de-DE" dirty="0" smtClean="0"/>
              <a:t>An neu hochgeladenen Dokumenten kann die Webredaktion auf Zuruf gerne </a:t>
            </a:r>
            <a:br>
              <a:rPr lang="de-DE" dirty="0" smtClean="0"/>
            </a:br>
            <a:r>
              <a:rPr lang="de-DE" dirty="0" smtClean="0"/>
              <a:t>der kompletten Gruppe die Rechte geben.</a:t>
            </a:r>
            <a:endParaRPr lang="de-DE" dirty="0"/>
          </a:p>
        </p:txBody>
      </p:sp>
    </p:spTree>
    <p:extLst>
      <p:ext uri="{BB962C8B-B14F-4D97-AF65-F5344CB8AC3E}">
        <p14:creationId xmlns:p14="http://schemas.microsoft.com/office/powerpoint/2010/main" val="29609860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p:cNvPicPr>
            <a:picLocks noChangeAspect="1"/>
          </p:cNvPicPr>
          <p:nvPr/>
        </p:nvPicPr>
        <p:blipFill>
          <a:blip r:embed="rId2"/>
          <a:stretch>
            <a:fillRect/>
          </a:stretch>
        </p:blipFill>
        <p:spPr>
          <a:xfrm>
            <a:off x="296448" y="1993526"/>
            <a:ext cx="8418235" cy="2963635"/>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Mediathek – Suchen und Filtern</a:t>
            </a:r>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103</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Textfeld 6"/>
          <p:cNvSpPr txBox="1"/>
          <p:nvPr/>
        </p:nvSpPr>
        <p:spPr>
          <a:xfrm>
            <a:off x="518560" y="5535130"/>
            <a:ext cx="8382000" cy="646331"/>
          </a:xfrm>
          <a:prstGeom prst="rect">
            <a:avLst/>
          </a:prstGeom>
          <a:noFill/>
        </p:spPr>
        <p:txBody>
          <a:bodyPr wrap="square" rtlCol="0">
            <a:spAutoFit/>
          </a:bodyPr>
          <a:lstStyle/>
          <a:p>
            <a:r>
              <a:rPr lang="de-DE" dirty="0" smtClean="0"/>
              <a:t>„Alle Kategorien“ ist für ZUV-Autoren </a:t>
            </a:r>
            <a:r>
              <a:rPr lang="de-DE" dirty="0" smtClean="0">
                <a:solidFill>
                  <a:srgbClr val="FF0000"/>
                </a:solidFill>
              </a:rPr>
              <a:t>nicht</a:t>
            </a:r>
            <a:r>
              <a:rPr lang="de-DE" dirty="0" smtClean="0"/>
              <a:t> relevant – Bilder, Video und Audio übernimmt die </a:t>
            </a:r>
            <a:r>
              <a:rPr lang="de-DE" dirty="0" err="1" smtClean="0"/>
              <a:t>Webredaktion</a:t>
            </a:r>
            <a:r>
              <a:rPr lang="de-DE" dirty="0" smtClean="0"/>
              <a:t>.</a:t>
            </a:r>
          </a:p>
        </p:txBody>
      </p:sp>
      <p:sp>
        <p:nvSpPr>
          <p:cNvPr id="22" name="Rechteck 21"/>
          <p:cNvSpPr/>
          <p:nvPr/>
        </p:nvSpPr>
        <p:spPr>
          <a:xfrm>
            <a:off x="6981213" y="3337640"/>
            <a:ext cx="836683" cy="233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7620246" y="1034557"/>
            <a:ext cx="1117600" cy="381000"/>
          </a:xfrm>
          <a:prstGeom prst="rect">
            <a:avLst/>
          </a:prstGeom>
          <a:noFill/>
        </p:spPr>
        <p:txBody>
          <a:bodyPr wrap="square" rtlCol="0">
            <a:spAutoFit/>
          </a:bodyPr>
          <a:lstStyle/>
          <a:p>
            <a:r>
              <a:rPr lang="de-DE" dirty="0" smtClean="0"/>
              <a:t>Suchfeld</a:t>
            </a:r>
            <a:endParaRPr lang="de-DE" dirty="0"/>
          </a:p>
        </p:txBody>
      </p:sp>
      <p:cxnSp>
        <p:nvCxnSpPr>
          <p:cNvPr id="17" name="Gerade Verbindung mit Pfeil 16"/>
          <p:cNvCxnSpPr/>
          <p:nvPr/>
        </p:nvCxnSpPr>
        <p:spPr>
          <a:xfrm flipH="1">
            <a:off x="7979908" y="1471268"/>
            <a:ext cx="247347" cy="12828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hteck 23"/>
          <p:cNvSpPr/>
          <p:nvPr/>
        </p:nvSpPr>
        <p:spPr>
          <a:xfrm>
            <a:off x="3356448" y="2636542"/>
            <a:ext cx="2921540" cy="2072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 Verbindung mit Pfeil 27"/>
          <p:cNvCxnSpPr/>
          <p:nvPr/>
        </p:nvCxnSpPr>
        <p:spPr>
          <a:xfrm>
            <a:off x="4038392" y="1551109"/>
            <a:ext cx="396875" cy="9992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3002580" y="1261220"/>
            <a:ext cx="3116209" cy="646331"/>
          </a:xfrm>
          <a:prstGeom prst="rect">
            <a:avLst/>
          </a:prstGeom>
          <a:noFill/>
        </p:spPr>
        <p:txBody>
          <a:bodyPr wrap="square" rtlCol="0">
            <a:spAutoFit/>
          </a:bodyPr>
          <a:lstStyle/>
          <a:p>
            <a:r>
              <a:rPr lang="de-DE" dirty="0" smtClean="0"/>
              <a:t>„Alle Dokumente“ (Auswahl nach Dokumentkategorien)</a:t>
            </a:r>
            <a:endParaRPr lang="de-DE" dirty="0"/>
          </a:p>
        </p:txBody>
      </p:sp>
    </p:spTree>
    <p:extLst>
      <p:ext uri="{BB962C8B-B14F-4D97-AF65-F5344CB8AC3E}">
        <p14:creationId xmlns:p14="http://schemas.microsoft.com/office/powerpoint/2010/main" val="18455144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Bearbeitungsmöglichkeiten</a:t>
            </a:r>
            <a:endParaRPr lang="de-DE" dirty="0" smtClean="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104</a:t>
            </a:fld>
            <a:endParaRPr lang="de-DE" dirty="0"/>
          </a:p>
        </p:txBody>
      </p:sp>
      <p:sp>
        <p:nvSpPr>
          <p:cNvPr id="7" name="Fußzeilenplatzhalter 6"/>
          <p:cNvSpPr>
            <a:spLocks noGrp="1"/>
          </p:cNvSpPr>
          <p:nvPr>
            <p:ph type="ftr" sz="quarter" idx="16"/>
          </p:nvPr>
        </p:nvSpPr>
        <p:spPr/>
        <p:txBody>
          <a:bodyPr/>
          <a:lstStyle/>
          <a:p>
            <a:endParaRPr lang="de-DE" dirty="0"/>
          </a:p>
        </p:txBody>
      </p:sp>
      <p:pic>
        <p:nvPicPr>
          <p:cNvPr id="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12" y="1338884"/>
            <a:ext cx="59245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18"/>
          <p:cNvSpPr/>
          <p:nvPr/>
        </p:nvSpPr>
        <p:spPr>
          <a:xfrm>
            <a:off x="2054087" y="2959100"/>
            <a:ext cx="1871980" cy="5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567299" y="3828401"/>
            <a:ext cx="7907466" cy="2308324"/>
          </a:xfrm>
          <a:prstGeom prst="rect">
            <a:avLst/>
          </a:prstGeom>
          <a:noFill/>
        </p:spPr>
        <p:txBody>
          <a:bodyPr wrap="square" rtlCol="0">
            <a:spAutoFit/>
          </a:bodyPr>
          <a:lstStyle/>
          <a:p>
            <a:r>
              <a:rPr lang="de-DE" b="1" dirty="0" smtClean="0"/>
              <a:t>Bearbeitungsmöglichkeiten (wenn die Maus über das Dokument fährt)</a:t>
            </a:r>
          </a:p>
          <a:p>
            <a:endParaRPr lang="de-DE" dirty="0" smtClean="0"/>
          </a:p>
          <a:p>
            <a:pPr marL="285750" indent="-285750">
              <a:buFont typeface="Arial" panose="020B0604020202020204" pitchFamily="34" charset="0"/>
              <a:buChar char="•"/>
            </a:pPr>
            <a:r>
              <a:rPr lang="de-DE" dirty="0" smtClean="0"/>
              <a:t>Bearbeiten: 		Titel, Beschreibung, Beschriftung, Kategorie, 			Schlagworte</a:t>
            </a:r>
          </a:p>
          <a:p>
            <a:pPr marL="285750" indent="-285750">
              <a:buFont typeface="Arial" panose="020B0604020202020204" pitchFamily="34" charset="0"/>
              <a:buChar char="•"/>
            </a:pPr>
            <a:r>
              <a:rPr lang="de-DE" dirty="0" smtClean="0"/>
              <a:t>Unwiderruflich löschen: 	</a:t>
            </a:r>
            <a:r>
              <a:rPr lang="de-DE" dirty="0" smtClean="0">
                <a:solidFill>
                  <a:srgbClr val="FF0000"/>
                </a:solidFill>
              </a:rPr>
              <a:t>keine</a:t>
            </a:r>
            <a:r>
              <a:rPr lang="de-DE" dirty="0" smtClean="0"/>
              <a:t> Möglichkeit der Wiederherstellung</a:t>
            </a:r>
          </a:p>
          <a:p>
            <a:pPr marL="285750" indent="-285750">
              <a:buFont typeface="Arial" panose="020B0604020202020204" pitchFamily="34" charset="0"/>
              <a:buChar char="•"/>
            </a:pPr>
            <a:r>
              <a:rPr lang="de-DE" dirty="0" smtClean="0"/>
              <a:t>Ansehen: 		Datei wird im Browser geöffnet</a:t>
            </a:r>
          </a:p>
          <a:p>
            <a:pPr marL="285750" indent="-285750">
              <a:buFont typeface="Arial" panose="020B0604020202020204" pitchFamily="34" charset="0"/>
              <a:buChar char="•"/>
            </a:pPr>
            <a:r>
              <a:rPr lang="de-DE" dirty="0" smtClean="0"/>
              <a:t>Datei ersetzen: 	aktualisierte Version der Datei hochladen, Link 			bleibt dabei gleich</a:t>
            </a:r>
            <a:endParaRPr lang="de-DE" dirty="0"/>
          </a:p>
        </p:txBody>
      </p:sp>
    </p:spTree>
    <p:extLst>
      <p:ext uri="{BB962C8B-B14F-4D97-AF65-F5344CB8AC3E}">
        <p14:creationId xmlns:p14="http://schemas.microsoft.com/office/powerpoint/2010/main" val="479946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Richtlinien für den Umgang mit Dokumenten</a:t>
            </a:r>
            <a:endParaRPr lang="de-DE" dirty="0" smtClean="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105</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Textfeld 5"/>
          <p:cNvSpPr txBox="1"/>
          <p:nvPr/>
        </p:nvSpPr>
        <p:spPr>
          <a:xfrm>
            <a:off x="558800" y="1466850"/>
            <a:ext cx="8185150" cy="4401205"/>
          </a:xfrm>
          <a:prstGeom prst="rect">
            <a:avLst/>
          </a:prstGeom>
          <a:noFill/>
        </p:spPr>
        <p:txBody>
          <a:bodyPr wrap="square" rtlCol="0">
            <a:spAutoFit/>
          </a:bodyPr>
          <a:lstStyle/>
          <a:p>
            <a:r>
              <a:rPr lang="de-DE" sz="2000" b="1" dirty="0"/>
              <a:t>P</a:t>
            </a:r>
            <a:r>
              <a:rPr lang="de-DE" sz="2000" b="1" dirty="0" smtClean="0"/>
              <a:t>flicht: Eindeutige, aussagekräftige Dateinamen </a:t>
            </a:r>
            <a:r>
              <a:rPr lang="de-DE" sz="2000" b="1" dirty="0" smtClean="0">
                <a:solidFill>
                  <a:srgbClr val="FF0000"/>
                </a:solidFill>
              </a:rPr>
              <a:t>vor dem Hochladen </a:t>
            </a:r>
            <a:r>
              <a:rPr lang="de-DE" sz="2000" b="1" dirty="0" smtClean="0"/>
              <a:t>vergeben. </a:t>
            </a:r>
          </a:p>
          <a:p>
            <a:pPr marL="342900" indent="-342900">
              <a:buFont typeface="Arial" panose="020B0604020202020204" pitchFamily="34" charset="0"/>
              <a:buChar char="•"/>
            </a:pPr>
            <a:r>
              <a:rPr lang="de-DE" sz="2000" dirty="0" smtClean="0">
                <a:sym typeface="Wingdings" panose="05000000000000000000" pitchFamily="2" charset="2"/>
              </a:rPr>
              <a:t>Barrierefreiheit! Nutzerfreundlichkeit. Nutzer müssen die Dateien nach dem Download noch verstehen können</a:t>
            </a:r>
          </a:p>
          <a:p>
            <a:pPr marL="342900" indent="-342900">
              <a:buFont typeface="Arial" panose="020B0604020202020204" pitchFamily="34" charset="0"/>
              <a:buChar char="•"/>
            </a:pPr>
            <a:r>
              <a:rPr lang="de-DE" sz="2000" dirty="0" smtClean="0">
                <a:sym typeface="Wingdings" panose="05000000000000000000" pitchFamily="2" charset="2"/>
              </a:rPr>
              <a:t>Die Dokumente müssen innerhalb der Datenbank eindeutig zuordenbar sein ( betrifft auch </a:t>
            </a:r>
            <a:r>
              <a:rPr lang="de-DE" sz="2000" dirty="0" err="1" smtClean="0">
                <a:sym typeface="Wingdings" panose="05000000000000000000" pitchFamily="2" charset="2"/>
              </a:rPr>
              <a:t>Webredaktion</a:t>
            </a:r>
            <a:r>
              <a:rPr lang="de-DE" sz="2000" dirty="0" smtClean="0">
                <a:sym typeface="Wingdings" panose="05000000000000000000" pitchFamily="2" charset="2"/>
              </a:rPr>
              <a:t>)</a:t>
            </a:r>
          </a:p>
          <a:p>
            <a:pPr marL="342900" indent="-342900">
              <a:buFont typeface="Arial" panose="020B0604020202020204" pitchFamily="34" charset="0"/>
              <a:buChar char="•"/>
            </a:pPr>
            <a:r>
              <a:rPr lang="de-DE" sz="2000" dirty="0">
                <a:sym typeface="Wingdings" panose="05000000000000000000" pitchFamily="2" charset="2"/>
              </a:rPr>
              <a:t>Länge, Eindeutigkeit bürokratische Kürzel entfernen</a:t>
            </a:r>
          </a:p>
          <a:p>
            <a:pPr marL="342900" indent="-342900">
              <a:buFont typeface="Arial" panose="020B0604020202020204" pitchFamily="34" charset="0"/>
              <a:buChar char="•"/>
            </a:pPr>
            <a:endParaRPr lang="de-DE" sz="2000" dirty="0" smtClean="0">
              <a:sym typeface="Wingdings" panose="05000000000000000000" pitchFamily="2" charset="2"/>
            </a:endParaRPr>
          </a:p>
          <a:p>
            <a:endParaRPr lang="de-DE" sz="2000" dirty="0" smtClean="0">
              <a:sym typeface="Wingdings" panose="05000000000000000000" pitchFamily="2" charset="2"/>
            </a:endParaRPr>
          </a:p>
          <a:p>
            <a:r>
              <a:rPr lang="de-DE" sz="2000" b="1" dirty="0" smtClean="0">
                <a:sym typeface="Wingdings" panose="05000000000000000000" pitchFamily="2" charset="2"/>
              </a:rPr>
              <a:t>veraltete Dokumente löschen, Duplikate löschen</a:t>
            </a:r>
          </a:p>
          <a:p>
            <a:pPr marL="342900" indent="-342900">
              <a:buFont typeface="Arial" panose="020B0604020202020204" pitchFamily="34" charset="0"/>
              <a:buChar char="•"/>
            </a:pPr>
            <a:r>
              <a:rPr lang="de-DE" sz="2000" dirty="0" smtClean="0">
                <a:sym typeface="Wingdings" panose="05000000000000000000" pitchFamily="2" charset="2"/>
              </a:rPr>
              <a:t>Suchmaschinen finden alle Dokumente</a:t>
            </a:r>
          </a:p>
          <a:p>
            <a:endParaRPr lang="de-DE" sz="2000" dirty="0" smtClean="0"/>
          </a:p>
          <a:p>
            <a:r>
              <a:rPr lang="de-DE" sz="2000" dirty="0">
                <a:solidFill>
                  <a:srgbClr val="FF0000"/>
                </a:solidFill>
              </a:rPr>
              <a:t>K</a:t>
            </a:r>
            <a:r>
              <a:rPr lang="de-DE" sz="2000" dirty="0" smtClean="0">
                <a:solidFill>
                  <a:srgbClr val="FF0000"/>
                </a:solidFill>
              </a:rPr>
              <a:t>ein </a:t>
            </a:r>
            <a:r>
              <a:rPr lang="de-DE" sz="2000" dirty="0">
                <a:solidFill>
                  <a:srgbClr val="FF0000"/>
                </a:solidFill>
              </a:rPr>
              <a:t>Hochladen von Dateien, die nicht auf Seiten verlinkt </a:t>
            </a:r>
            <a:r>
              <a:rPr lang="de-DE" sz="2000" dirty="0" smtClean="0">
                <a:solidFill>
                  <a:srgbClr val="FF0000"/>
                </a:solidFill>
              </a:rPr>
              <a:t>werden! </a:t>
            </a:r>
          </a:p>
          <a:p>
            <a:r>
              <a:rPr lang="de-DE" sz="2000" dirty="0" smtClean="0"/>
              <a:t>Tipp</a:t>
            </a:r>
            <a:r>
              <a:rPr lang="de-DE" sz="2000" dirty="0"/>
              <a:t>: Dafür </a:t>
            </a:r>
            <a:r>
              <a:rPr lang="de-DE" sz="2000" dirty="0">
                <a:hlinkClick r:id="rId2"/>
              </a:rPr>
              <a:t>https://</a:t>
            </a:r>
            <a:r>
              <a:rPr lang="de-DE" sz="2000" dirty="0" smtClean="0">
                <a:hlinkClick r:id="rId2"/>
              </a:rPr>
              <a:t>faubox.rrze.fau.de</a:t>
            </a:r>
            <a:r>
              <a:rPr lang="de-DE" sz="2000" dirty="0" smtClean="0"/>
              <a:t> verwenden</a:t>
            </a:r>
            <a:endParaRPr lang="de-DE" sz="2000" dirty="0"/>
          </a:p>
        </p:txBody>
      </p:sp>
    </p:spTree>
    <p:extLst>
      <p:ext uri="{BB962C8B-B14F-4D97-AF65-F5344CB8AC3E}">
        <p14:creationId xmlns:p14="http://schemas.microsoft.com/office/powerpoint/2010/main" val="2345067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Dokumentenansicht (Medien)</a:t>
            </a:r>
            <a:endParaRPr lang="de-DE" dirty="0">
              <a:solidFill>
                <a:schemeClr val="bg1"/>
              </a:solidFill>
            </a:endParaRPr>
          </a:p>
        </p:txBody>
      </p:sp>
      <p:sp>
        <p:nvSpPr>
          <p:cNvPr id="3" name="Untertitel 2"/>
          <p:cNvSpPr>
            <a:spLocks noGrp="1"/>
          </p:cNvSpPr>
          <p:nvPr>
            <p:ph type="subTitle" idx="1"/>
          </p:nvPr>
        </p:nvSpPr>
        <p:spPr/>
        <p:txBody>
          <a:bodyPr/>
          <a:lstStyle/>
          <a:p>
            <a:r>
              <a:rPr lang="de-DE" dirty="0" smtClean="0"/>
              <a:t>Details, Felder, Bearbeitungsmöglichkeiten</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5696485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a:t>Empfohlene Einstellungen bei der </a:t>
            </a:r>
            <a:r>
              <a:rPr lang="de-DE" sz="2400" dirty="0" smtClean="0"/>
              <a:t>Dokumentenansicht</a:t>
            </a:r>
            <a:endParaRPr lang="de-DE" sz="2400" dirty="0"/>
          </a:p>
          <a:p>
            <a:pPr marL="0" indent="0">
              <a:buNone/>
            </a:pPr>
            <a:endParaRPr lang="de-DE" sz="2400"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107</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Textfeld 5"/>
          <p:cNvSpPr txBox="1"/>
          <p:nvPr/>
        </p:nvSpPr>
        <p:spPr>
          <a:xfrm>
            <a:off x="558800" y="1544202"/>
            <a:ext cx="8185150" cy="2308324"/>
          </a:xfrm>
          <a:prstGeom prst="rect">
            <a:avLst/>
          </a:prstGeom>
          <a:noFill/>
        </p:spPr>
        <p:txBody>
          <a:bodyPr wrap="square" rtlCol="0">
            <a:spAutoFit/>
          </a:bodyPr>
          <a:lstStyle/>
          <a:p>
            <a:r>
              <a:rPr lang="de-DE" dirty="0" smtClean="0">
                <a:sym typeface="Wingdings" panose="05000000000000000000" pitchFamily="2" charset="2"/>
              </a:rPr>
              <a:t>Schlagworte 		(hilft der internen Suche)</a:t>
            </a:r>
          </a:p>
          <a:p>
            <a:r>
              <a:rPr lang="de-DE" dirty="0" smtClean="0">
                <a:sym typeface="Wingdings" panose="05000000000000000000" pitchFamily="2" charset="2"/>
              </a:rPr>
              <a:t>Dokumentkategorien	(</a:t>
            </a:r>
            <a:r>
              <a:rPr lang="de-DE" dirty="0"/>
              <a:t>orientiert sich am Baum, werden auf Zuruf von der 			</a:t>
            </a:r>
            <a:r>
              <a:rPr lang="de-DE" dirty="0" err="1" smtClean="0"/>
              <a:t>Webredaktion</a:t>
            </a:r>
            <a:r>
              <a:rPr lang="de-DE" dirty="0" smtClean="0"/>
              <a:t> ergänzt, sind z.B. auch für 				automatische Dokumentauszüge wichtig) </a:t>
            </a:r>
          </a:p>
          <a:p>
            <a:r>
              <a:rPr lang="de-DE" dirty="0" smtClean="0"/>
              <a:t>Zugriffsbeschränkung	(Dokumente können geschützt werden)</a:t>
            </a:r>
          </a:p>
          <a:p>
            <a:r>
              <a:rPr lang="de-DE" dirty="0" smtClean="0"/>
              <a:t>Kommentare		(redaktionelle Kommentare)</a:t>
            </a:r>
          </a:p>
          <a:p>
            <a:r>
              <a:rPr lang="de-DE" dirty="0" smtClean="0"/>
              <a:t>Autoren			(Personen, die dieses Dokument bearbeiten 				können)</a:t>
            </a: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8863"/>
          <a:stretch/>
        </p:blipFill>
        <p:spPr bwMode="auto">
          <a:xfrm>
            <a:off x="694530" y="3992801"/>
            <a:ext cx="7590449" cy="127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615950" y="5349786"/>
            <a:ext cx="6216650" cy="923330"/>
          </a:xfrm>
          <a:prstGeom prst="rect">
            <a:avLst/>
          </a:prstGeom>
        </p:spPr>
        <p:txBody>
          <a:bodyPr wrap="square">
            <a:spAutoFit/>
          </a:bodyPr>
          <a:lstStyle/>
          <a:p>
            <a:r>
              <a:rPr lang="de-DE" dirty="0">
                <a:solidFill>
                  <a:srgbClr val="FF0000"/>
                </a:solidFill>
                <a:sym typeface="Wingdings" panose="05000000000000000000" pitchFamily="2" charset="2"/>
              </a:rPr>
              <a:t>Wichtig:</a:t>
            </a:r>
          </a:p>
          <a:p>
            <a:pPr marL="342900" indent="-342900">
              <a:buFont typeface="Arial" panose="020B0604020202020204" pitchFamily="34" charset="0"/>
              <a:buChar char="•"/>
            </a:pPr>
            <a:r>
              <a:rPr lang="de-DE" b="1" dirty="0">
                <a:sym typeface="Wingdings" panose="05000000000000000000" pitchFamily="2" charset="2"/>
              </a:rPr>
              <a:t>Medienkategorien raus!  </a:t>
            </a:r>
            <a:r>
              <a:rPr lang="de-DE" b="1" dirty="0">
                <a:solidFill>
                  <a:srgbClr val="FF0000"/>
                </a:solidFill>
                <a:sym typeface="Wingdings" panose="05000000000000000000" pitchFamily="2" charset="2"/>
              </a:rPr>
              <a:t>Stolperfalle!</a:t>
            </a:r>
          </a:p>
          <a:p>
            <a:pPr marL="342900" indent="-342900">
              <a:buFont typeface="Arial" panose="020B0604020202020204" pitchFamily="34" charset="0"/>
              <a:buChar char="•"/>
            </a:pPr>
            <a:r>
              <a:rPr lang="de-DE" dirty="0" err="1">
                <a:sym typeface="Wingdings" panose="05000000000000000000" pitchFamily="2" charset="2"/>
              </a:rPr>
              <a:t>wpSEO</a:t>
            </a:r>
            <a:r>
              <a:rPr lang="de-DE" dirty="0">
                <a:sym typeface="Wingdings" panose="05000000000000000000" pitchFamily="2" charset="2"/>
              </a:rPr>
              <a:t> raus! – darf nicht benutzt werden</a:t>
            </a:r>
          </a:p>
        </p:txBody>
      </p:sp>
    </p:spTree>
    <p:extLst>
      <p:ext uri="{BB962C8B-B14F-4D97-AF65-F5344CB8AC3E}">
        <p14:creationId xmlns:p14="http://schemas.microsoft.com/office/powerpoint/2010/main" val="11596620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Dokumentenansicht</a:t>
            </a:r>
          </a:p>
          <a:p>
            <a:pPr marL="0" indent="0">
              <a:buNone/>
            </a:pPr>
            <a:endParaRPr lang="de-DE" sz="2400"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108</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06" y="1371601"/>
            <a:ext cx="7732643" cy="329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460905" y="4758324"/>
            <a:ext cx="7732643" cy="646331"/>
          </a:xfrm>
          <a:prstGeom prst="rect">
            <a:avLst/>
          </a:prstGeom>
        </p:spPr>
        <p:txBody>
          <a:bodyPr wrap="square">
            <a:spAutoFit/>
          </a:bodyPr>
          <a:lstStyle/>
          <a:p>
            <a:r>
              <a:rPr lang="de-DE" b="1" dirty="0" smtClean="0">
                <a:solidFill>
                  <a:srgbClr val="FF0000"/>
                </a:solidFill>
              </a:rPr>
              <a:t>Bitte alle Felder ausfüllen:</a:t>
            </a:r>
            <a:r>
              <a:rPr lang="de-DE" dirty="0" smtClean="0"/>
              <a:t> Titel</a:t>
            </a:r>
            <a:r>
              <a:rPr lang="de-DE" dirty="0"/>
              <a:t>, </a:t>
            </a:r>
            <a:r>
              <a:rPr lang="de-DE" dirty="0" smtClean="0"/>
              <a:t>Beschriftung, Beschreibung</a:t>
            </a:r>
            <a:endParaRPr lang="de-DE" dirty="0"/>
          </a:p>
          <a:p>
            <a:r>
              <a:rPr lang="de-DE" dirty="0" smtClean="0"/>
              <a:t>= den Titel in die weiteren Felder kopieren</a:t>
            </a:r>
            <a:endParaRPr lang="de-DE" dirty="0"/>
          </a:p>
        </p:txBody>
      </p:sp>
      <p:sp>
        <p:nvSpPr>
          <p:cNvPr id="9" name="Rechteck 8"/>
          <p:cNvSpPr/>
          <p:nvPr/>
        </p:nvSpPr>
        <p:spPr>
          <a:xfrm>
            <a:off x="516834" y="1644925"/>
            <a:ext cx="5877339" cy="2277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89066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Dokumentenansicht</a:t>
            </a:r>
            <a:endParaRPr lang="de-DE" dirty="0" smtClean="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109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Textfeld 6"/>
          <p:cNvSpPr txBox="1"/>
          <p:nvPr/>
        </p:nvSpPr>
        <p:spPr>
          <a:xfrm>
            <a:off x="626559" y="1603513"/>
            <a:ext cx="5045372" cy="2031325"/>
          </a:xfrm>
          <a:prstGeom prst="rect">
            <a:avLst/>
          </a:prstGeom>
          <a:noFill/>
        </p:spPr>
        <p:txBody>
          <a:bodyPr wrap="square" rtlCol="0">
            <a:spAutoFit/>
          </a:bodyPr>
          <a:lstStyle/>
          <a:p>
            <a:r>
              <a:rPr lang="de-DE" b="1" dirty="0"/>
              <a:t>Schlagwort</a:t>
            </a:r>
            <a:r>
              <a:rPr lang="de-DE" b="1" dirty="0" smtClean="0"/>
              <a:t>:</a:t>
            </a:r>
          </a:p>
          <a:p>
            <a:r>
              <a:rPr lang="en-US" b="1" dirty="0" err="1" smtClean="0"/>
              <a:t>Nicht</a:t>
            </a:r>
            <a:r>
              <a:rPr lang="en-US" b="1" dirty="0" smtClean="0"/>
              <a:t> </a:t>
            </a:r>
            <a:r>
              <a:rPr lang="en-US" b="1" dirty="0" err="1" smtClean="0"/>
              <a:t>selbst</a:t>
            </a:r>
            <a:r>
              <a:rPr lang="en-US" b="1" dirty="0" smtClean="0"/>
              <a:t> </a:t>
            </a:r>
            <a:r>
              <a:rPr lang="en-US" b="1" dirty="0" err="1" smtClean="0"/>
              <a:t>eingeben</a:t>
            </a:r>
            <a:r>
              <a:rPr lang="en-US" b="1" dirty="0" smtClean="0"/>
              <a:t>, </a:t>
            </a:r>
            <a:r>
              <a:rPr lang="en-US" b="1" dirty="0" err="1" smtClean="0"/>
              <a:t>sondern</a:t>
            </a:r>
            <a:r>
              <a:rPr lang="en-US" b="1" dirty="0" smtClean="0"/>
              <a:t> </a:t>
            </a:r>
            <a:r>
              <a:rPr lang="en-US" b="1" dirty="0" err="1" smtClean="0"/>
              <a:t>Liste</a:t>
            </a:r>
            <a:r>
              <a:rPr lang="en-US" b="1" dirty="0" smtClean="0"/>
              <a:t> </a:t>
            </a:r>
            <a:r>
              <a:rPr lang="en-US" b="1" dirty="0" err="1" smtClean="0"/>
              <a:t>aufklappen</a:t>
            </a:r>
            <a:r>
              <a:rPr lang="en-US" b="1" dirty="0" smtClean="0"/>
              <a:t> via “</a:t>
            </a:r>
            <a:r>
              <a:rPr lang="en-US" b="1" dirty="0" err="1" smtClean="0"/>
              <a:t>Wähle</a:t>
            </a:r>
            <a:r>
              <a:rPr lang="en-US" b="1" dirty="0" smtClean="0"/>
              <a:t> </a:t>
            </a:r>
            <a:r>
              <a:rPr lang="en-US" b="1" dirty="0" err="1" smtClean="0"/>
              <a:t>aus</a:t>
            </a:r>
            <a:r>
              <a:rPr lang="en-US" b="1" dirty="0" smtClean="0"/>
              <a:t> den </a:t>
            </a:r>
            <a:r>
              <a:rPr lang="en-US" b="1" dirty="0" err="1" smtClean="0"/>
              <a:t>häufig</a:t>
            </a:r>
            <a:r>
              <a:rPr lang="en-US" b="1" dirty="0" smtClean="0"/>
              <a:t>…”</a:t>
            </a:r>
            <a:endParaRPr lang="de-DE" b="1" dirty="0"/>
          </a:p>
          <a:p>
            <a:endParaRPr lang="de-DE" b="1" dirty="0" smtClean="0"/>
          </a:p>
          <a:p>
            <a:endParaRPr lang="de-DE" b="1" dirty="0"/>
          </a:p>
          <a:p>
            <a:endParaRPr lang="de-DE" b="1" dirty="0" smtClean="0"/>
          </a:p>
          <a:p>
            <a:endParaRPr lang="de-DE" b="1"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931" y="735162"/>
            <a:ext cx="3275324" cy="5464011"/>
          </a:xfrm>
          <a:prstGeom prst="rect">
            <a:avLst/>
          </a:prstGeom>
        </p:spPr>
      </p:pic>
      <p:sp>
        <p:nvSpPr>
          <p:cNvPr id="17" name="Chevron 16"/>
          <p:cNvSpPr/>
          <p:nvPr/>
        </p:nvSpPr>
        <p:spPr>
          <a:xfrm>
            <a:off x="5259572" y="2211572"/>
            <a:ext cx="412359" cy="645042"/>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726183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38" y="1447299"/>
            <a:ext cx="5524184" cy="399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Inhaltsseite</a:t>
            </a:r>
            <a:endParaRPr lang="de-DE" sz="2400" b="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11</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3" name="Rechteck 12"/>
          <p:cNvSpPr/>
          <p:nvPr/>
        </p:nvSpPr>
        <p:spPr>
          <a:xfrm>
            <a:off x="335849" y="3788700"/>
            <a:ext cx="1180222" cy="954107"/>
          </a:xfrm>
          <a:prstGeom prst="rect">
            <a:avLst/>
          </a:prstGeom>
        </p:spPr>
        <p:txBody>
          <a:bodyPr wrap="square">
            <a:spAutoFit/>
          </a:bodyPr>
          <a:lstStyle/>
          <a:p>
            <a:pPr lvl="0"/>
            <a:r>
              <a:rPr lang="de-DE" sz="1400" dirty="0" smtClean="0"/>
              <a:t>„Linke Navigation“</a:t>
            </a:r>
          </a:p>
          <a:p>
            <a:pPr lvl="0"/>
            <a:r>
              <a:rPr lang="de-DE" sz="1400" dirty="0" smtClean="0"/>
              <a:t>(des Subportal)</a:t>
            </a:r>
            <a:endParaRPr lang="de-DE" sz="1400" dirty="0"/>
          </a:p>
        </p:txBody>
      </p:sp>
      <p:sp>
        <p:nvSpPr>
          <p:cNvPr id="15" name="Abgerundetes Rechteck 14"/>
          <p:cNvSpPr/>
          <p:nvPr/>
        </p:nvSpPr>
        <p:spPr>
          <a:xfrm>
            <a:off x="3230316" y="2392999"/>
            <a:ext cx="3250126" cy="229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1613776" y="2633425"/>
            <a:ext cx="1567573" cy="280743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mit Pfeil 16"/>
          <p:cNvCxnSpPr/>
          <p:nvPr/>
        </p:nvCxnSpPr>
        <p:spPr>
          <a:xfrm flipV="1">
            <a:off x="1081471" y="2541673"/>
            <a:ext cx="379906" cy="16737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7318672" y="3799665"/>
            <a:ext cx="1890568" cy="307777"/>
          </a:xfrm>
          <a:prstGeom prst="rect">
            <a:avLst/>
          </a:prstGeom>
        </p:spPr>
        <p:txBody>
          <a:bodyPr wrap="square">
            <a:spAutoFit/>
          </a:bodyPr>
          <a:lstStyle/>
          <a:p>
            <a:pPr lvl="0"/>
            <a:r>
              <a:rPr lang="de-DE" sz="1400" dirty="0" smtClean="0"/>
              <a:t>Inhaltsbereich</a:t>
            </a:r>
            <a:endParaRPr lang="de-DE" sz="1400" dirty="0"/>
          </a:p>
        </p:txBody>
      </p:sp>
      <p:cxnSp>
        <p:nvCxnSpPr>
          <p:cNvPr id="19" name="Gerade Verbindung mit Pfeil 18"/>
          <p:cNvCxnSpPr/>
          <p:nvPr/>
        </p:nvCxnSpPr>
        <p:spPr>
          <a:xfrm flipH="1">
            <a:off x="6559550" y="3860800"/>
            <a:ext cx="689242" cy="17634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335850" y="2085190"/>
            <a:ext cx="997650" cy="523220"/>
          </a:xfrm>
          <a:prstGeom prst="rect">
            <a:avLst/>
          </a:prstGeom>
        </p:spPr>
        <p:txBody>
          <a:bodyPr wrap="square">
            <a:spAutoFit/>
          </a:bodyPr>
          <a:lstStyle/>
          <a:p>
            <a:pPr lvl="0"/>
            <a:r>
              <a:rPr lang="de-DE" sz="1400" dirty="0" smtClean="0"/>
              <a:t>Seitentitel (h1)</a:t>
            </a:r>
            <a:endParaRPr lang="de-DE" sz="1400" dirty="0"/>
          </a:p>
        </p:txBody>
      </p:sp>
      <p:cxnSp>
        <p:nvCxnSpPr>
          <p:cNvPr id="21" name="Gerade Verbindung mit Pfeil 20"/>
          <p:cNvCxnSpPr/>
          <p:nvPr/>
        </p:nvCxnSpPr>
        <p:spPr>
          <a:xfrm flipV="1">
            <a:off x="1113039" y="1959454"/>
            <a:ext cx="348338" cy="12573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6512192" y="2368727"/>
            <a:ext cx="736600" cy="17294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7318672" y="2314774"/>
            <a:ext cx="1670345" cy="307777"/>
          </a:xfrm>
          <a:prstGeom prst="rect">
            <a:avLst/>
          </a:prstGeom>
        </p:spPr>
        <p:txBody>
          <a:bodyPr wrap="square">
            <a:spAutoFit/>
          </a:bodyPr>
          <a:lstStyle/>
          <a:p>
            <a:pPr lvl="0"/>
            <a:r>
              <a:rPr lang="de-DE" sz="1400" dirty="0" smtClean="0"/>
              <a:t>Untertitel (h2)</a:t>
            </a:r>
            <a:endParaRPr lang="de-DE" sz="1400" dirty="0"/>
          </a:p>
        </p:txBody>
      </p:sp>
      <p:sp>
        <p:nvSpPr>
          <p:cNvPr id="24" name="Abgerundetes Rechteck 23"/>
          <p:cNvSpPr/>
          <p:nvPr/>
        </p:nvSpPr>
        <p:spPr>
          <a:xfrm>
            <a:off x="1613777" y="2392999"/>
            <a:ext cx="1567573" cy="229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Abgerundetes Rechteck 24"/>
          <p:cNvSpPr/>
          <p:nvPr/>
        </p:nvSpPr>
        <p:spPr>
          <a:xfrm>
            <a:off x="5210961" y="2678675"/>
            <a:ext cx="1145534" cy="92341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p:cNvSpPr/>
          <p:nvPr/>
        </p:nvSpPr>
        <p:spPr>
          <a:xfrm>
            <a:off x="7318672" y="2771050"/>
            <a:ext cx="1825328" cy="954107"/>
          </a:xfrm>
          <a:prstGeom prst="rect">
            <a:avLst/>
          </a:prstGeom>
        </p:spPr>
        <p:txBody>
          <a:bodyPr wrap="square">
            <a:spAutoFit/>
          </a:bodyPr>
          <a:lstStyle/>
          <a:p>
            <a:pPr lvl="0"/>
            <a:r>
              <a:rPr lang="de-DE" sz="1400" dirty="0" smtClean="0"/>
              <a:t>Kontextbereich/</a:t>
            </a:r>
            <a:br>
              <a:rPr lang="de-DE" sz="1400" dirty="0" smtClean="0"/>
            </a:br>
            <a:r>
              <a:rPr lang="de-DE" sz="1400" dirty="0" smtClean="0"/>
              <a:t>Sidebar</a:t>
            </a:r>
            <a:br>
              <a:rPr lang="de-DE" sz="1400" dirty="0" smtClean="0"/>
            </a:br>
            <a:r>
              <a:rPr lang="de-DE" sz="1400" dirty="0" smtClean="0"/>
              <a:t>(individuell für jede Seite gestaltbar)</a:t>
            </a:r>
            <a:endParaRPr lang="de-DE" sz="1400" dirty="0"/>
          </a:p>
        </p:txBody>
      </p:sp>
      <p:cxnSp>
        <p:nvCxnSpPr>
          <p:cNvPr id="28" name="Gerade Verbindung mit Pfeil 27"/>
          <p:cNvCxnSpPr/>
          <p:nvPr/>
        </p:nvCxnSpPr>
        <p:spPr>
          <a:xfrm flipH="1">
            <a:off x="6096664" y="1696267"/>
            <a:ext cx="1152128" cy="26161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7270750" y="1630677"/>
            <a:ext cx="1816100" cy="523220"/>
          </a:xfrm>
          <a:prstGeom prst="rect">
            <a:avLst/>
          </a:prstGeom>
        </p:spPr>
        <p:txBody>
          <a:bodyPr wrap="square">
            <a:spAutoFit/>
          </a:bodyPr>
          <a:lstStyle/>
          <a:p>
            <a:pPr lvl="0"/>
            <a:r>
              <a:rPr lang="de-DE" sz="1400" dirty="0" smtClean="0"/>
              <a:t>Im blauen Bereich: Portalname</a:t>
            </a:r>
            <a:endParaRPr lang="de-DE" sz="1400" dirty="0"/>
          </a:p>
        </p:txBody>
      </p:sp>
      <p:sp>
        <p:nvSpPr>
          <p:cNvPr id="38" name="Rechteck 37"/>
          <p:cNvSpPr/>
          <p:nvPr/>
        </p:nvSpPr>
        <p:spPr>
          <a:xfrm>
            <a:off x="313683" y="2709223"/>
            <a:ext cx="1202388" cy="523220"/>
          </a:xfrm>
          <a:prstGeom prst="rect">
            <a:avLst/>
          </a:prstGeom>
        </p:spPr>
        <p:txBody>
          <a:bodyPr wrap="square">
            <a:spAutoFit/>
          </a:bodyPr>
          <a:lstStyle/>
          <a:p>
            <a:pPr lvl="0"/>
            <a:r>
              <a:rPr lang="de-DE" sz="1400" dirty="0" smtClean="0"/>
              <a:t>Link zum Subportal</a:t>
            </a:r>
            <a:endParaRPr lang="de-DE" sz="1400" dirty="0"/>
          </a:p>
        </p:txBody>
      </p:sp>
      <p:sp>
        <p:nvSpPr>
          <p:cNvPr id="39" name="Abgerundetes Rechteck 38"/>
          <p:cNvSpPr/>
          <p:nvPr/>
        </p:nvSpPr>
        <p:spPr>
          <a:xfrm>
            <a:off x="1538238" y="1516712"/>
            <a:ext cx="3414762" cy="21290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0" name="Gerade Verbindung mit Pfeil 39"/>
          <p:cNvCxnSpPr/>
          <p:nvPr/>
        </p:nvCxnSpPr>
        <p:spPr>
          <a:xfrm flipH="1">
            <a:off x="5054600" y="1073150"/>
            <a:ext cx="2216150" cy="55001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Rechteck 40"/>
          <p:cNvSpPr/>
          <p:nvPr/>
        </p:nvSpPr>
        <p:spPr>
          <a:xfrm>
            <a:off x="7270750" y="685715"/>
            <a:ext cx="1736634" cy="830997"/>
          </a:xfrm>
          <a:prstGeom prst="rect">
            <a:avLst/>
          </a:prstGeom>
        </p:spPr>
        <p:txBody>
          <a:bodyPr wrap="square">
            <a:spAutoFit/>
          </a:bodyPr>
          <a:lstStyle/>
          <a:p>
            <a:pPr lvl="0"/>
            <a:r>
              <a:rPr lang="de-DE" sz="1400" dirty="0" err="1" smtClean="0"/>
              <a:t>Breadcrumb</a:t>
            </a:r>
            <a:r>
              <a:rPr lang="de-DE" sz="1400" dirty="0" smtClean="0"/>
              <a:t>-Navigation</a:t>
            </a:r>
            <a:r>
              <a:rPr lang="de-DE" sz="1600" dirty="0" smtClean="0"/>
              <a:t> (</a:t>
            </a:r>
            <a:r>
              <a:rPr lang="de-DE" sz="1400" dirty="0" smtClean="0"/>
              <a:t>Baumstruktur</a:t>
            </a:r>
            <a:r>
              <a:rPr lang="de-DE" sz="1600" dirty="0" smtClean="0"/>
              <a:t>)</a:t>
            </a:r>
            <a:endParaRPr lang="de-DE" sz="1600" dirty="0"/>
          </a:p>
        </p:txBody>
      </p:sp>
      <p:sp>
        <p:nvSpPr>
          <p:cNvPr id="46" name="Abgerundetes Rechteck 45"/>
          <p:cNvSpPr/>
          <p:nvPr/>
        </p:nvSpPr>
        <p:spPr>
          <a:xfrm>
            <a:off x="3189958" y="2633425"/>
            <a:ext cx="3330842" cy="291221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7" name="Gerade Verbindung mit Pfeil 46"/>
          <p:cNvCxnSpPr/>
          <p:nvPr/>
        </p:nvCxnSpPr>
        <p:spPr>
          <a:xfrm flipH="1">
            <a:off x="6604000" y="2840443"/>
            <a:ext cx="644792" cy="1303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flipV="1">
            <a:off x="1139035" y="3532855"/>
            <a:ext cx="504057" cy="20127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38150" y="5778500"/>
            <a:ext cx="6234578" cy="400110"/>
          </a:xfrm>
          <a:prstGeom prst="rect">
            <a:avLst/>
          </a:prstGeom>
          <a:noFill/>
        </p:spPr>
        <p:txBody>
          <a:bodyPr wrap="square" rtlCol="0">
            <a:spAutoFit/>
          </a:bodyPr>
          <a:lstStyle/>
          <a:p>
            <a:r>
              <a:rPr lang="de-DE" sz="2000" b="1" dirty="0" smtClean="0">
                <a:solidFill>
                  <a:srgbClr val="FF0000"/>
                </a:solidFill>
              </a:rPr>
              <a:t>!</a:t>
            </a:r>
            <a:r>
              <a:rPr lang="de-DE" sz="1600" dirty="0" smtClean="0"/>
              <a:t> Linke Navigation entsteht </a:t>
            </a:r>
            <a:r>
              <a:rPr lang="de-DE" sz="1600" dirty="0" smtClean="0">
                <a:solidFill>
                  <a:srgbClr val="FF0000"/>
                </a:solidFill>
              </a:rPr>
              <a:t>automatisch</a:t>
            </a:r>
            <a:r>
              <a:rPr lang="de-DE" sz="1600" dirty="0" smtClean="0"/>
              <a:t> = </a:t>
            </a:r>
            <a:r>
              <a:rPr lang="de-DE" sz="1600" dirty="0" smtClean="0">
                <a:solidFill>
                  <a:srgbClr val="FF0000"/>
                </a:solidFill>
              </a:rPr>
              <a:t>Seitenbaum</a:t>
            </a:r>
            <a:endParaRPr lang="de-DE" sz="1600" dirty="0"/>
          </a:p>
        </p:txBody>
      </p:sp>
      <p:cxnSp>
        <p:nvCxnSpPr>
          <p:cNvPr id="30" name="Gerade Verbindung mit Pfeil 29"/>
          <p:cNvCxnSpPr/>
          <p:nvPr/>
        </p:nvCxnSpPr>
        <p:spPr>
          <a:xfrm flipV="1">
            <a:off x="1271424" y="5344370"/>
            <a:ext cx="267812" cy="50398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9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8" grpId="0"/>
      <p:bldP spid="20" grpId="0"/>
      <p:bldP spid="23" grpId="0"/>
      <p:bldP spid="24" grpId="0" animBg="1"/>
      <p:bldP spid="25" grpId="0" animBg="1"/>
      <p:bldP spid="27" grpId="0"/>
      <p:bldP spid="29" grpId="0"/>
      <p:bldP spid="38" grpId="0"/>
      <p:bldP spid="39" grpId="0" animBg="1"/>
      <p:bldP spid="41" grpId="0"/>
      <p:bldP spid="4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560173" y="848497"/>
            <a:ext cx="4961669" cy="5571217"/>
          </a:xfrm>
        </p:spPr>
        <p:txBody>
          <a:bodyPr/>
          <a:lstStyle/>
          <a:p>
            <a:pPr marL="0" indent="0">
              <a:buNone/>
            </a:pPr>
            <a:r>
              <a:rPr lang="en-US" sz="2400" dirty="0" err="1" smtClean="0"/>
              <a:t>Dokumentenansicht</a:t>
            </a:r>
            <a:endParaRPr lang="en-US" sz="2400" dirty="0" smtClean="0"/>
          </a:p>
          <a:p>
            <a:pPr marL="0" indent="0">
              <a:buNone/>
            </a:pPr>
            <a:r>
              <a:rPr lang="de-DE" sz="1800" dirty="0">
                <a:solidFill>
                  <a:schemeClr val="tx1"/>
                </a:solidFill>
              </a:rPr>
              <a:t>Dokumentkategorien: Vergeben anhand der Baumstruktur und der </a:t>
            </a:r>
            <a:r>
              <a:rPr lang="de-DE" sz="1800" dirty="0" smtClean="0">
                <a:solidFill>
                  <a:schemeClr val="tx1"/>
                </a:solidFill>
              </a:rPr>
              <a:t>Webseite. </a:t>
            </a:r>
          </a:p>
          <a:p>
            <a:pPr marL="0" indent="0">
              <a:buNone/>
            </a:pPr>
            <a:r>
              <a:rPr lang="de-DE" sz="1800" dirty="0" err="1" smtClean="0">
                <a:solidFill>
                  <a:schemeClr val="tx1"/>
                </a:solidFill>
              </a:rPr>
              <a:t>Webredaktion</a:t>
            </a:r>
            <a:r>
              <a:rPr lang="de-DE" sz="1800" dirty="0" smtClean="0">
                <a:solidFill>
                  <a:schemeClr val="tx1"/>
                </a:solidFill>
              </a:rPr>
              <a:t> hilft und richtet neue Kategorien ein bei Bedarf</a:t>
            </a:r>
            <a:endParaRPr lang="de-DE" sz="1800" dirty="0">
              <a:solidFill>
                <a:schemeClr val="tx1"/>
              </a:solidFill>
            </a:endParaRPr>
          </a:p>
          <a:p>
            <a:pPr marL="0" indent="0">
              <a:buNone/>
            </a:pPr>
            <a:endParaRPr lang="de-DE"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110</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465" y="743640"/>
            <a:ext cx="3315572" cy="5676074"/>
          </a:xfrm>
          <a:prstGeom prst="rect">
            <a:avLst/>
          </a:prstGeom>
        </p:spPr>
      </p:pic>
    </p:spTree>
    <p:extLst>
      <p:ext uri="{BB962C8B-B14F-4D97-AF65-F5344CB8AC3E}">
        <p14:creationId xmlns:p14="http://schemas.microsoft.com/office/powerpoint/2010/main" val="40340500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dirty="0" smtClean="0">
                <a:solidFill>
                  <a:schemeClr val="bg1"/>
                </a:solidFill>
              </a:rPr>
              <a:t>Neue Dokumente hochladen und anhängen</a:t>
            </a:r>
            <a:endParaRPr lang="de-DE"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21816014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0" y="2161222"/>
            <a:ext cx="4629149" cy="3094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Neues Dokument hochladen </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112</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3" name="Rechteck 12"/>
          <p:cNvSpPr/>
          <p:nvPr/>
        </p:nvSpPr>
        <p:spPr>
          <a:xfrm>
            <a:off x="4245196" y="3043407"/>
            <a:ext cx="1031654" cy="199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62" y="1138158"/>
            <a:ext cx="2903537" cy="7301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5410199" y="1250950"/>
            <a:ext cx="2749551" cy="573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flipV="1">
            <a:off x="4982198" y="1666003"/>
            <a:ext cx="1564652" cy="1268132"/>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01066" y="1456807"/>
            <a:ext cx="4591140" cy="923330"/>
          </a:xfrm>
          <a:prstGeom prst="rect">
            <a:avLst/>
          </a:prstGeom>
          <a:noFill/>
        </p:spPr>
        <p:txBody>
          <a:bodyPr wrap="square" rtlCol="0">
            <a:spAutoFit/>
          </a:bodyPr>
          <a:lstStyle/>
          <a:p>
            <a:r>
              <a:rPr lang="de-DE" dirty="0" smtClean="0"/>
              <a:t>Dokumente </a:t>
            </a:r>
            <a:r>
              <a:rPr lang="de-DE" b="1" dirty="0" smtClean="0">
                <a:solidFill>
                  <a:srgbClr val="FF0000"/>
                </a:solidFill>
              </a:rPr>
              <a:t>immer an der Seite</a:t>
            </a:r>
            <a:r>
              <a:rPr lang="de-DE" dirty="0" smtClean="0"/>
              <a:t> anhängen, um Verknüpfung von Datei und Seite sicherzustellen!</a:t>
            </a:r>
            <a:endParaRPr lang="de-DE" dirty="0"/>
          </a:p>
        </p:txBody>
      </p:sp>
      <p:sp>
        <p:nvSpPr>
          <p:cNvPr id="2" name="Rechteck 1"/>
          <p:cNvSpPr/>
          <p:nvPr/>
        </p:nvSpPr>
        <p:spPr>
          <a:xfrm>
            <a:off x="312621" y="2551538"/>
            <a:ext cx="3184173" cy="1754326"/>
          </a:xfrm>
          <a:prstGeom prst="rect">
            <a:avLst/>
          </a:prstGeom>
        </p:spPr>
        <p:txBody>
          <a:bodyPr wrap="square">
            <a:spAutoFit/>
          </a:bodyPr>
          <a:lstStyle/>
          <a:p>
            <a:pPr marL="285750" indent="-285750">
              <a:buFont typeface="Arial" panose="020B0604020202020204" pitchFamily="34" charset="0"/>
              <a:buChar char="•"/>
            </a:pPr>
            <a:r>
              <a:rPr lang="de-DE" dirty="0"/>
              <a:t>Dokument wird platziert, wo Cursor steht</a:t>
            </a:r>
          </a:p>
          <a:p>
            <a:pPr marL="285750" indent="-285750">
              <a:buFont typeface="Arial" panose="020B0604020202020204" pitchFamily="34" charset="0"/>
              <a:buChar char="•"/>
            </a:pPr>
            <a:r>
              <a:rPr lang="de-DE" dirty="0"/>
              <a:t>Titel wird als </a:t>
            </a:r>
            <a:r>
              <a:rPr lang="de-DE" dirty="0" err="1"/>
              <a:t>Linktext</a:t>
            </a:r>
            <a:r>
              <a:rPr lang="de-DE" dirty="0"/>
              <a:t> verwendet (vorher markierter Text wird überschrieben)</a:t>
            </a:r>
          </a:p>
        </p:txBody>
      </p:sp>
    </p:spTree>
    <p:extLst>
      <p:ext uri="{BB962C8B-B14F-4D97-AF65-F5344CB8AC3E}">
        <p14:creationId xmlns:p14="http://schemas.microsoft.com/office/powerpoint/2010/main" val="2955147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0" y="2161222"/>
            <a:ext cx="4629149" cy="3094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Neues Dokument hochladen </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113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3" name="Rechteck 12"/>
          <p:cNvSpPr/>
          <p:nvPr/>
        </p:nvSpPr>
        <p:spPr>
          <a:xfrm>
            <a:off x="4245196" y="3043407"/>
            <a:ext cx="1031654" cy="199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62" y="1138158"/>
            <a:ext cx="2903537" cy="7301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5410199" y="1250950"/>
            <a:ext cx="2749551" cy="573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flipV="1">
            <a:off x="4982198" y="1666003"/>
            <a:ext cx="1564652" cy="1268132"/>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01066" y="1456807"/>
            <a:ext cx="4591140" cy="923330"/>
          </a:xfrm>
          <a:prstGeom prst="rect">
            <a:avLst/>
          </a:prstGeom>
          <a:noFill/>
        </p:spPr>
        <p:txBody>
          <a:bodyPr wrap="square" rtlCol="0">
            <a:spAutoFit/>
          </a:bodyPr>
          <a:lstStyle/>
          <a:p>
            <a:r>
              <a:rPr lang="de-DE" dirty="0" smtClean="0"/>
              <a:t>Dokumente </a:t>
            </a:r>
            <a:r>
              <a:rPr lang="de-DE" b="1" dirty="0" smtClean="0">
                <a:solidFill>
                  <a:srgbClr val="FF0000"/>
                </a:solidFill>
              </a:rPr>
              <a:t>immer an der Seite</a:t>
            </a:r>
            <a:r>
              <a:rPr lang="de-DE" dirty="0" smtClean="0"/>
              <a:t> anhängen, um Verknüpfung von Datei und Seite sicherzustellen!</a:t>
            </a:r>
            <a:endParaRPr lang="de-DE" dirty="0"/>
          </a:p>
        </p:txBody>
      </p:sp>
      <p:sp>
        <p:nvSpPr>
          <p:cNvPr id="2" name="Rechteck 1"/>
          <p:cNvSpPr/>
          <p:nvPr/>
        </p:nvSpPr>
        <p:spPr>
          <a:xfrm>
            <a:off x="312621" y="2551538"/>
            <a:ext cx="3184173" cy="1754326"/>
          </a:xfrm>
          <a:prstGeom prst="rect">
            <a:avLst/>
          </a:prstGeom>
        </p:spPr>
        <p:txBody>
          <a:bodyPr wrap="square">
            <a:spAutoFit/>
          </a:bodyPr>
          <a:lstStyle/>
          <a:p>
            <a:pPr marL="285750" indent="-285750">
              <a:buFont typeface="Arial" panose="020B0604020202020204" pitchFamily="34" charset="0"/>
              <a:buChar char="•"/>
            </a:pPr>
            <a:r>
              <a:rPr lang="de-DE" dirty="0"/>
              <a:t>Dokument wird platziert, wo Cursor steht</a:t>
            </a:r>
          </a:p>
          <a:p>
            <a:pPr marL="285750" indent="-285750">
              <a:buFont typeface="Arial" panose="020B0604020202020204" pitchFamily="34" charset="0"/>
              <a:buChar char="•"/>
            </a:pPr>
            <a:r>
              <a:rPr lang="de-DE" dirty="0"/>
              <a:t>Titel wird als </a:t>
            </a:r>
            <a:r>
              <a:rPr lang="de-DE" dirty="0" err="1"/>
              <a:t>Linktext</a:t>
            </a:r>
            <a:r>
              <a:rPr lang="de-DE" dirty="0"/>
              <a:t> verwendet (vorher markierter Text wird überschrieben)</a:t>
            </a:r>
          </a:p>
        </p:txBody>
      </p:sp>
    </p:spTree>
    <p:extLst>
      <p:ext uri="{BB962C8B-B14F-4D97-AF65-F5344CB8AC3E}">
        <p14:creationId xmlns:p14="http://schemas.microsoft.com/office/powerpoint/2010/main" val="29605302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383243" y="2380137"/>
            <a:ext cx="5204011" cy="2640271"/>
          </a:xfrm>
          <a:prstGeom prst="rect">
            <a:avLst/>
          </a:prstGeom>
        </p:spPr>
      </p:pic>
      <p:sp>
        <p:nvSpPr>
          <p:cNvPr id="4" name="Inhaltsplatzhalter 3"/>
          <p:cNvSpPr>
            <a:spLocks noGrp="1"/>
          </p:cNvSpPr>
          <p:nvPr>
            <p:ph sz="quarter" idx="13"/>
          </p:nvPr>
        </p:nvSpPr>
        <p:spPr/>
        <p:txBody>
          <a:bodyPr/>
          <a:lstStyle/>
          <a:p>
            <a:pPr marL="0" indent="0">
              <a:buNone/>
            </a:pPr>
            <a:r>
              <a:rPr lang="de-DE" sz="2400" dirty="0" smtClean="0"/>
              <a:t>Neues Dokument hochladen </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114</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3" name="Rechteck 12"/>
          <p:cNvSpPr/>
          <p:nvPr/>
        </p:nvSpPr>
        <p:spPr>
          <a:xfrm>
            <a:off x="3405163" y="2380137"/>
            <a:ext cx="1070121" cy="357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501066" y="1456807"/>
            <a:ext cx="4591140" cy="923330"/>
          </a:xfrm>
          <a:prstGeom prst="rect">
            <a:avLst/>
          </a:prstGeom>
          <a:noFill/>
        </p:spPr>
        <p:txBody>
          <a:bodyPr wrap="square" rtlCol="0">
            <a:spAutoFit/>
          </a:bodyPr>
          <a:lstStyle/>
          <a:p>
            <a:r>
              <a:rPr lang="de-DE" dirty="0" smtClean="0"/>
              <a:t>Dokumente </a:t>
            </a:r>
            <a:r>
              <a:rPr lang="de-DE" b="1" dirty="0" smtClean="0">
                <a:solidFill>
                  <a:srgbClr val="FF0000"/>
                </a:solidFill>
              </a:rPr>
              <a:t>immer an der Seite</a:t>
            </a:r>
            <a:r>
              <a:rPr lang="de-DE" dirty="0" smtClean="0"/>
              <a:t> anhängen, um Verknüpfung von Datei und Seite sicherzustellen!</a:t>
            </a:r>
            <a:endParaRPr lang="de-DE" dirty="0"/>
          </a:p>
        </p:txBody>
      </p:sp>
      <p:sp>
        <p:nvSpPr>
          <p:cNvPr id="2" name="Rechteck 1"/>
          <p:cNvSpPr/>
          <p:nvPr/>
        </p:nvSpPr>
        <p:spPr>
          <a:xfrm>
            <a:off x="312621" y="2551538"/>
            <a:ext cx="3184173" cy="1754326"/>
          </a:xfrm>
          <a:prstGeom prst="rect">
            <a:avLst/>
          </a:prstGeom>
        </p:spPr>
        <p:txBody>
          <a:bodyPr wrap="square">
            <a:spAutoFit/>
          </a:bodyPr>
          <a:lstStyle/>
          <a:p>
            <a:pPr marL="285750" indent="-285750">
              <a:buFont typeface="Arial" panose="020B0604020202020204" pitchFamily="34" charset="0"/>
              <a:buChar char="•"/>
            </a:pPr>
            <a:r>
              <a:rPr lang="de-DE" dirty="0"/>
              <a:t>Dokument wird platziert, wo Cursor steht</a:t>
            </a:r>
          </a:p>
          <a:p>
            <a:pPr marL="285750" indent="-285750">
              <a:buFont typeface="Arial" panose="020B0604020202020204" pitchFamily="34" charset="0"/>
              <a:buChar char="•"/>
            </a:pPr>
            <a:r>
              <a:rPr lang="de-DE" dirty="0"/>
              <a:t>Titel wird als </a:t>
            </a:r>
            <a:r>
              <a:rPr lang="de-DE" dirty="0" err="1"/>
              <a:t>Linktext</a:t>
            </a:r>
            <a:r>
              <a:rPr lang="de-DE" dirty="0"/>
              <a:t> verwendet (vorher markierter Text wird überschrieben)</a:t>
            </a:r>
          </a:p>
        </p:txBody>
      </p:sp>
    </p:spTree>
    <p:extLst>
      <p:ext uri="{BB962C8B-B14F-4D97-AF65-F5344CB8AC3E}">
        <p14:creationId xmlns:p14="http://schemas.microsoft.com/office/powerpoint/2010/main" val="22012948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Metadaten des Dokument bearbeiten</a:t>
            </a:r>
            <a:endParaRPr lang="de-DE" dirty="0" smtClean="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115</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7" name="Grafik 6"/>
          <p:cNvPicPr>
            <a:picLocks noChangeAspect="1"/>
          </p:cNvPicPr>
          <p:nvPr/>
        </p:nvPicPr>
        <p:blipFill>
          <a:blip r:embed="rId2"/>
          <a:stretch>
            <a:fillRect/>
          </a:stretch>
        </p:blipFill>
        <p:spPr>
          <a:xfrm>
            <a:off x="6355895" y="1433911"/>
            <a:ext cx="1762838" cy="4525335"/>
          </a:xfrm>
          <a:prstGeom prst="rect">
            <a:avLst/>
          </a:prstGeom>
        </p:spPr>
      </p:pic>
      <p:sp>
        <p:nvSpPr>
          <p:cNvPr id="8" name="Rechteck 7"/>
          <p:cNvSpPr/>
          <p:nvPr/>
        </p:nvSpPr>
        <p:spPr>
          <a:xfrm>
            <a:off x="560173" y="1723504"/>
            <a:ext cx="5567162" cy="1200329"/>
          </a:xfrm>
          <a:prstGeom prst="rect">
            <a:avLst/>
          </a:prstGeom>
        </p:spPr>
        <p:txBody>
          <a:bodyPr wrap="square">
            <a:spAutoFit/>
          </a:bodyPr>
          <a:lstStyle/>
          <a:p>
            <a:pPr marL="342900" indent="-342900">
              <a:buFont typeface="+mj-lt"/>
              <a:buAutoNum type="arabicPeriod"/>
            </a:pPr>
            <a:r>
              <a:rPr lang="de-DE" dirty="0" smtClean="0"/>
              <a:t>Vergabe des Titels und </a:t>
            </a:r>
            <a:r>
              <a:rPr lang="de-DE" dirty="0" smtClean="0">
                <a:solidFill>
                  <a:srgbClr val="FF0000"/>
                </a:solidFill>
              </a:rPr>
              <a:t>Kopieren des Titels </a:t>
            </a:r>
            <a:r>
              <a:rPr lang="de-DE" dirty="0" smtClean="0"/>
              <a:t>in Beschreibung und Beschriftung</a:t>
            </a:r>
            <a:endParaRPr lang="de-DE" dirty="0"/>
          </a:p>
          <a:p>
            <a:pPr marL="342900" indent="-342900">
              <a:buFont typeface="+mj-lt"/>
              <a:buAutoNum type="arabicPeriod"/>
            </a:pPr>
            <a:r>
              <a:rPr lang="de-DE" dirty="0" smtClean="0"/>
              <a:t>Vergabe der </a:t>
            </a:r>
            <a:r>
              <a:rPr lang="de-DE" dirty="0" smtClean="0">
                <a:solidFill>
                  <a:srgbClr val="FF0000"/>
                </a:solidFill>
              </a:rPr>
              <a:t>Dokumenten</a:t>
            </a:r>
            <a:r>
              <a:rPr lang="de-DE" dirty="0" smtClean="0"/>
              <a:t>kategorie</a:t>
            </a:r>
            <a:endParaRPr lang="de-DE" dirty="0"/>
          </a:p>
          <a:p>
            <a:pPr marL="342900" indent="-342900">
              <a:buFont typeface="+mj-lt"/>
              <a:buAutoNum type="arabicPeriod"/>
            </a:pPr>
            <a:r>
              <a:rPr lang="de-DE" dirty="0"/>
              <a:t>Vergabe von </a:t>
            </a:r>
            <a:r>
              <a:rPr lang="de-DE" dirty="0" smtClean="0"/>
              <a:t>Schlagwort</a:t>
            </a:r>
            <a:endParaRPr lang="de-DE" dirty="0"/>
          </a:p>
        </p:txBody>
      </p:sp>
      <p:sp>
        <p:nvSpPr>
          <p:cNvPr id="9" name="Rechteck 8"/>
          <p:cNvSpPr/>
          <p:nvPr/>
        </p:nvSpPr>
        <p:spPr>
          <a:xfrm>
            <a:off x="560173" y="4163941"/>
            <a:ext cx="5199692" cy="646331"/>
          </a:xfrm>
          <a:prstGeom prst="rect">
            <a:avLst/>
          </a:prstGeom>
        </p:spPr>
        <p:txBody>
          <a:bodyPr wrap="square">
            <a:spAutoFit/>
          </a:bodyPr>
          <a:lstStyle/>
          <a:p>
            <a:r>
              <a:rPr lang="de-DE" dirty="0" smtClean="0"/>
              <a:t>Die Metadaten können nachträglich auch in der Mediathek angepasst werden.</a:t>
            </a:r>
            <a:endParaRPr lang="de-DE" dirty="0"/>
          </a:p>
        </p:txBody>
      </p:sp>
      <p:sp>
        <p:nvSpPr>
          <p:cNvPr id="10" name="Rechteck 9"/>
          <p:cNvSpPr/>
          <p:nvPr/>
        </p:nvSpPr>
        <p:spPr>
          <a:xfrm>
            <a:off x="6809840" y="2803020"/>
            <a:ext cx="1080000" cy="218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697314" y="3033253"/>
            <a:ext cx="1267366" cy="513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6680222" y="3592901"/>
            <a:ext cx="1267366" cy="440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315190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sz="2400" dirty="0" smtClean="0">
                <a:solidFill>
                  <a:schemeClr val="bg1"/>
                </a:solidFill>
              </a:rPr>
              <a:t>Vorhandene Dokumente aktualisieren/ersetzen</a:t>
            </a:r>
            <a:endParaRPr lang="de-DE" sz="2400"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34582327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Dokumente ersetzen (in Mediathek)</a:t>
            </a:r>
          </a:p>
          <a:p>
            <a:pPr marL="0" indent="0">
              <a:buNone/>
            </a:pPr>
            <a:endParaRPr lang="de-DE" sz="2400" dirty="0" smtClean="0"/>
          </a:p>
          <a:p>
            <a:pPr marL="0" indent="0">
              <a:buNone/>
            </a:pPr>
            <a:r>
              <a:rPr lang="de-DE" sz="1800" b="0" dirty="0" smtClean="0">
                <a:solidFill>
                  <a:schemeClr val="tx1"/>
                </a:solidFill>
              </a:rPr>
              <a:t>Direkt auf der Dokumentenseite</a:t>
            </a:r>
            <a:endParaRPr lang="de-DE" sz="1800" b="0" dirty="0">
              <a:solidFill>
                <a:schemeClr val="tx1"/>
              </a:solidFill>
            </a:endParaRP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117</a:t>
            </a:fld>
            <a:endParaRPr lang="de-DE" dirty="0"/>
          </a:p>
        </p:txBody>
      </p:sp>
      <p:sp>
        <p:nvSpPr>
          <p:cNvPr id="7" name="Fußzeilenplatzhalter 6"/>
          <p:cNvSpPr>
            <a:spLocks noGrp="1"/>
          </p:cNvSpPr>
          <p:nvPr>
            <p:ph type="ftr" sz="quarter" idx="16"/>
          </p:nvPr>
        </p:nvSpPr>
        <p:spPr/>
        <p:txBody>
          <a:bodyPr/>
          <a:lstStyle/>
          <a:p>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351" y="2090182"/>
            <a:ext cx="2023904" cy="183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419850" y="1720850"/>
            <a:ext cx="2531462" cy="369332"/>
          </a:xfrm>
          <a:prstGeom prst="rect">
            <a:avLst/>
          </a:prstGeom>
          <a:noFill/>
        </p:spPr>
        <p:txBody>
          <a:bodyPr wrap="none" rtlCol="0">
            <a:spAutoFit/>
          </a:bodyPr>
          <a:lstStyle/>
          <a:p>
            <a:r>
              <a:rPr lang="de-DE" dirty="0" smtClean="0"/>
              <a:t>In der Medienübersicht</a:t>
            </a:r>
            <a:endParaRPr lang="de-DE" dirty="0"/>
          </a:p>
        </p:txBody>
      </p:sp>
      <p:sp>
        <p:nvSpPr>
          <p:cNvPr id="8" name="Textfeld 7"/>
          <p:cNvSpPr txBox="1"/>
          <p:nvPr/>
        </p:nvSpPr>
        <p:spPr>
          <a:xfrm>
            <a:off x="419100" y="4787900"/>
            <a:ext cx="7905750" cy="1477328"/>
          </a:xfrm>
          <a:prstGeom prst="rect">
            <a:avLst/>
          </a:prstGeom>
          <a:noFill/>
        </p:spPr>
        <p:txBody>
          <a:bodyPr wrap="square" rtlCol="0">
            <a:spAutoFit/>
          </a:bodyPr>
          <a:lstStyle/>
          <a:p>
            <a:r>
              <a:rPr lang="de-DE" b="1" dirty="0" smtClean="0"/>
              <a:t>Warum die Funktion „Dokument ersetzen“ nutzen?</a:t>
            </a:r>
          </a:p>
          <a:p>
            <a:pPr marL="285750" indent="-285750">
              <a:buFont typeface="Arial" panose="020B0604020202020204" pitchFamily="34" charset="0"/>
              <a:buChar char="•"/>
            </a:pPr>
            <a:r>
              <a:rPr lang="de-DE" dirty="0" smtClean="0"/>
              <a:t>Links zum Dokument bleiben erhalten</a:t>
            </a:r>
          </a:p>
          <a:p>
            <a:pPr marL="285750" indent="-285750">
              <a:buFont typeface="Arial" panose="020B0604020202020204" pitchFamily="34" charset="0"/>
              <a:buChar char="•"/>
            </a:pPr>
            <a:r>
              <a:rPr lang="de-DE" dirty="0" smtClean="0"/>
              <a:t>Metaangaben (Dokumentkategorie, Schlagwort) bleiben erhalten)</a:t>
            </a:r>
          </a:p>
          <a:p>
            <a:pPr marL="285750" indent="-285750">
              <a:buFont typeface="Arial" panose="020B0604020202020204" pitchFamily="34" charset="0"/>
              <a:buChar char="•"/>
            </a:pPr>
            <a:r>
              <a:rPr lang="en-US" dirty="0" err="1" smtClean="0">
                <a:solidFill>
                  <a:srgbClr val="FF0000"/>
                </a:solidFill>
              </a:rPr>
              <a:t>Löschen</a:t>
            </a:r>
            <a:r>
              <a:rPr lang="en-US" dirty="0" smtClean="0">
                <a:solidFill>
                  <a:srgbClr val="FF0000"/>
                </a:solidFill>
              </a:rPr>
              <a:t> von </a:t>
            </a:r>
            <a:r>
              <a:rPr lang="en-US" dirty="0" err="1" smtClean="0">
                <a:solidFill>
                  <a:srgbClr val="FF0000"/>
                </a:solidFill>
              </a:rPr>
              <a:t>alten</a:t>
            </a:r>
            <a:r>
              <a:rPr lang="en-US" dirty="0" smtClean="0">
                <a:solidFill>
                  <a:srgbClr val="FF0000"/>
                </a:solidFill>
              </a:rPr>
              <a:t> </a:t>
            </a:r>
            <a:r>
              <a:rPr lang="en-US" dirty="0" err="1" smtClean="0">
                <a:solidFill>
                  <a:srgbClr val="FF0000"/>
                </a:solidFill>
              </a:rPr>
              <a:t>Versionen</a:t>
            </a:r>
            <a:r>
              <a:rPr lang="en-US" dirty="0" smtClean="0">
                <a:solidFill>
                  <a:srgbClr val="FF0000"/>
                </a:solidFill>
              </a:rPr>
              <a:t> </a:t>
            </a:r>
            <a:r>
              <a:rPr lang="en-US" dirty="0" err="1" smtClean="0">
                <a:solidFill>
                  <a:srgbClr val="FF0000"/>
                </a:solidFill>
              </a:rPr>
              <a:t>wird</a:t>
            </a:r>
            <a:r>
              <a:rPr lang="en-US" dirty="0" smtClean="0">
                <a:solidFill>
                  <a:srgbClr val="FF0000"/>
                </a:solidFill>
              </a:rPr>
              <a:t> </a:t>
            </a:r>
            <a:r>
              <a:rPr lang="en-US" dirty="0" err="1" smtClean="0">
                <a:solidFill>
                  <a:srgbClr val="FF0000"/>
                </a:solidFill>
              </a:rPr>
              <a:t>nicht</a:t>
            </a:r>
            <a:r>
              <a:rPr lang="en-US" dirty="0" smtClean="0">
                <a:solidFill>
                  <a:srgbClr val="FF0000"/>
                </a:solidFill>
              </a:rPr>
              <a:t> </a:t>
            </a:r>
            <a:r>
              <a:rPr lang="en-US" dirty="0" err="1" smtClean="0">
                <a:solidFill>
                  <a:srgbClr val="FF0000"/>
                </a:solidFill>
              </a:rPr>
              <a:t>vergessen</a:t>
            </a:r>
            <a:endParaRPr lang="de-DE" dirty="0" smtClean="0">
              <a:solidFill>
                <a:srgbClr val="FF0000"/>
              </a:solidFill>
            </a:endParaRPr>
          </a:p>
          <a:p>
            <a:endParaRPr lang="de-DE" dirty="0"/>
          </a:p>
        </p:txBody>
      </p:sp>
      <p:pic>
        <p:nvPicPr>
          <p:cNvPr id="3" name="Grafik 2"/>
          <p:cNvPicPr>
            <a:picLocks noChangeAspect="1"/>
          </p:cNvPicPr>
          <p:nvPr/>
        </p:nvPicPr>
        <p:blipFill>
          <a:blip r:embed="rId3"/>
          <a:stretch>
            <a:fillRect/>
          </a:stretch>
        </p:blipFill>
        <p:spPr>
          <a:xfrm>
            <a:off x="361177" y="1996586"/>
            <a:ext cx="6130423" cy="2835372"/>
          </a:xfrm>
          <a:prstGeom prst="rect">
            <a:avLst/>
          </a:prstGeom>
        </p:spPr>
      </p:pic>
      <p:sp>
        <p:nvSpPr>
          <p:cNvPr id="19" name="Rechteck 18"/>
          <p:cNvSpPr/>
          <p:nvPr/>
        </p:nvSpPr>
        <p:spPr>
          <a:xfrm>
            <a:off x="5363936" y="4147556"/>
            <a:ext cx="1022430" cy="300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410163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859276" y="2295757"/>
            <a:ext cx="4627124" cy="2021141"/>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Zugriffsschutz bei Dokumenten</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118</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1" name="Rechteck 10"/>
          <p:cNvSpPr/>
          <p:nvPr/>
        </p:nvSpPr>
        <p:spPr>
          <a:xfrm>
            <a:off x="1569875" y="3753972"/>
            <a:ext cx="1602963" cy="420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10088" y="4576937"/>
            <a:ext cx="8118615" cy="369332"/>
          </a:xfrm>
          <a:prstGeom prst="rect">
            <a:avLst/>
          </a:prstGeom>
          <a:noFill/>
        </p:spPr>
        <p:txBody>
          <a:bodyPr wrap="square" rtlCol="0">
            <a:spAutoFit/>
          </a:bodyPr>
          <a:lstStyle/>
          <a:p>
            <a:pPr marL="342900" indent="-342900">
              <a:buFont typeface="+mj-lt"/>
              <a:buAutoNum type="arabicPeriod" startAt="2"/>
            </a:pPr>
            <a:r>
              <a:rPr lang="de-DE" dirty="0" smtClean="0"/>
              <a:t>Nutzergruppe (IdM-basiert) in dem </a:t>
            </a:r>
            <a:r>
              <a:rPr lang="de-DE" dirty="0" err="1" smtClean="0"/>
              <a:t>Widget</a:t>
            </a:r>
            <a:r>
              <a:rPr lang="de-DE" dirty="0" smtClean="0"/>
              <a:t> „Zugriffsschutz“ auswählen</a:t>
            </a:r>
          </a:p>
        </p:txBody>
      </p:sp>
      <p:pic>
        <p:nvPicPr>
          <p:cNvPr id="8" name="Grafik 7"/>
          <p:cNvPicPr>
            <a:picLocks noChangeAspect="1"/>
          </p:cNvPicPr>
          <p:nvPr/>
        </p:nvPicPr>
        <p:blipFill>
          <a:blip r:embed="rId4"/>
          <a:stretch>
            <a:fillRect/>
          </a:stretch>
        </p:blipFill>
        <p:spPr>
          <a:xfrm>
            <a:off x="6580262" y="2295757"/>
            <a:ext cx="1672589" cy="1588960"/>
          </a:xfrm>
          <a:prstGeom prst="rect">
            <a:avLst/>
          </a:prstGeom>
        </p:spPr>
      </p:pic>
      <p:sp>
        <p:nvSpPr>
          <p:cNvPr id="13" name="Rechteck 12"/>
          <p:cNvSpPr/>
          <p:nvPr/>
        </p:nvSpPr>
        <p:spPr>
          <a:xfrm>
            <a:off x="6582682" y="2722408"/>
            <a:ext cx="1610989" cy="365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flipV="1">
            <a:off x="3617890" y="2961688"/>
            <a:ext cx="2903192" cy="101640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a:stretch>
            <a:fillRect/>
          </a:stretch>
        </p:blipFill>
        <p:spPr>
          <a:xfrm>
            <a:off x="859276" y="5309516"/>
            <a:ext cx="2148458" cy="1240217"/>
          </a:xfrm>
          <a:prstGeom prst="rect">
            <a:avLst/>
          </a:prstGeom>
        </p:spPr>
      </p:pic>
      <p:sp>
        <p:nvSpPr>
          <p:cNvPr id="16" name="Textfeld 15"/>
          <p:cNvSpPr txBox="1"/>
          <p:nvPr/>
        </p:nvSpPr>
        <p:spPr>
          <a:xfrm>
            <a:off x="410088" y="1370154"/>
            <a:ext cx="7842763" cy="1200329"/>
          </a:xfrm>
          <a:prstGeom prst="rect">
            <a:avLst/>
          </a:prstGeom>
          <a:noFill/>
        </p:spPr>
        <p:txBody>
          <a:bodyPr wrap="square" rtlCol="0">
            <a:spAutoFit/>
          </a:bodyPr>
          <a:lstStyle/>
          <a:p>
            <a:pPr marL="342900" indent="-342900">
              <a:buFont typeface="+mj-lt"/>
              <a:buAutoNum type="arabicPeriod"/>
            </a:pPr>
            <a:r>
              <a:rPr lang="de-DE" dirty="0"/>
              <a:t>Um Dokumente von Beginn an zugriffsgeschützt bereitzustellen, müssen diese über die Mediathek hochgeladen werden -&gt; In der Datei-URL erscheint </a:t>
            </a:r>
            <a:r>
              <a:rPr lang="de-DE" b="1" dirty="0"/>
              <a:t>„_</a:t>
            </a:r>
            <a:r>
              <a:rPr lang="de-DE" b="1" dirty="0" err="1"/>
              <a:t>protected</a:t>
            </a:r>
            <a:r>
              <a:rPr lang="de-DE" dirty="0"/>
              <a:t>“</a:t>
            </a:r>
          </a:p>
          <a:p>
            <a:endParaRPr lang="de-DE" dirty="0"/>
          </a:p>
        </p:txBody>
      </p:sp>
    </p:spTree>
    <p:extLst>
      <p:ext uri="{BB962C8B-B14F-4D97-AF65-F5344CB8AC3E}">
        <p14:creationId xmlns:p14="http://schemas.microsoft.com/office/powerpoint/2010/main" val="20963609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dirty="0">
                <a:solidFill>
                  <a:schemeClr val="bg1"/>
                </a:solidFill>
              </a:rPr>
              <a:t>Arbeiten mit der </a:t>
            </a:r>
            <a:r>
              <a:rPr lang="de-DE" dirty="0" err="1">
                <a:solidFill>
                  <a:schemeClr val="bg1"/>
                </a:solidFill>
              </a:rPr>
              <a:t>FAUbox</a:t>
            </a:r>
            <a:endParaRPr lang="de-DE"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1382588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Zusammenfassung: Orientierung in der Baumstruktur</a:t>
            </a:r>
          </a:p>
          <a:p>
            <a:pPr marL="0" indent="0">
              <a:buNone/>
            </a:pPr>
            <a:r>
              <a:rPr lang="de-DE" sz="2000" dirty="0" smtClean="0"/>
              <a:t>Hauptmenü </a:t>
            </a:r>
            <a:r>
              <a:rPr lang="de-DE" sz="2000" dirty="0"/>
              <a:t>(</a:t>
            </a:r>
            <a:r>
              <a:rPr lang="de-DE" sz="2000" dirty="0" smtClean="0"/>
              <a:t>Headerbereich)</a:t>
            </a:r>
          </a:p>
          <a:p>
            <a:endParaRPr lang="de-DE" sz="20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12</a:t>
            </a:fld>
            <a:endParaRPr lang="de-DE" dirty="0"/>
          </a:p>
        </p:txBody>
      </p:sp>
      <p:sp>
        <p:nvSpPr>
          <p:cNvPr id="5" name="Fußzeilenplatzhalter 4"/>
          <p:cNvSpPr>
            <a:spLocks noGrp="1"/>
          </p:cNvSpPr>
          <p:nvPr>
            <p:ph type="ftr" sz="quarter" idx="16"/>
          </p:nvPr>
        </p:nvSpPr>
        <p:spPr/>
        <p:txBody>
          <a:bodyPr/>
          <a:lstStyle/>
          <a:p>
            <a:endParaRPr lang="de-DE" dirty="0"/>
          </a:p>
        </p:txBody>
      </p:sp>
      <p:cxnSp>
        <p:nvCxnSpPr>
          <p:cNvPr id="14" name="Gerade Verbindung mit Pfeil 13"/>
          <p:cNvCxnSpPr/>
          <p:nvPr/>
        </p:nvCxnSpPr>
        <p:spPr>
          <a:xfrm flipV="1">
            <a:off x="2229173" y="2682477"/>
            <a:ext cx="2141349" cy="206517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378761" y="3330824"/>
            <a:ext cx="2035673" cy="175262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V="1">
            <a:off x="2812942" y="3611084"/>
            <a:ext cx="1673817" cy="166608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6" y="1849330"/>
            <a:ext cx="8110214" cy="352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bgerundetes Rechteck 14"/>
          <p:cNvSpPr/>
          <p:nvPr/>
        </p:nvSpPr>
        <p:spPr>
          <a:xfrm>
            <a:off x="1456842" y="2262753"/>
            <a:ext cx="7098222" cy="203802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486759" y="5920352"/>
            <a:ext cx="1774845" cy="369332"/>
          </a:xfrm>
          <a:prstGeom prst="rect">
            <a:avLst/>
          </a:prstGeom>
          <a:noFill/>
        </p:spPr>
        <p:txBody>
          <a:bodyPr wrap="none" rtlCol="0">
            <a:spAutoFit/>
          </a:bodyPr>
          <a:lstStyle/>
          <a:p>
            <a:r>
              <a:rPr lang="de-DE" dirty="0" smtClean="0"/>
              <a:t>Link zum Portal</a:t>
            </a:r>
            <a:endParaRPr lang="de-DE" dirty="0"/>
          </a:p>
        </p:txBody>
      </p:sp>
      <p:cxnSp>
        <p:nvCxnSpPr>
          <p:cNvPr id="21" name="Gerade Verbindung mit Pfeil 20"/>
          <p:cNvCxnSpPr/>
          <p:nvPr/>
        </p:nvCxnSpPr>
        <p:spPr>
          <a:xfrm flipH="1" flipV="1">
            <a:off x="4618495" y="2834878"/>
            <a:ext cx="356461" cy="298755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712563" y="6013342"/>
            <a:ext cx="2787943" cy="369332"/>
          </a:xfrm>
          <a:prstGeom prst="rect">
            <a:avLst/>
          </a:prstGeom>
          <a:noFill/>
        </p:spPr>
        <p:txBody>
          <a:bodyPr wrap="none" rtlCol="0">
            <a:spAutoFit/>
          </a:bodyPr>
          <a:lstStyle/>
          <a:p>
            <a:r>
              <a:rPr lang="de-DE" dirty="0" smtClean="0"/>
              <a:t>Links zu den Subportalen</a:t>
            </a:r>
            <a:endParaRPr lang="de-DE" dirty="0"/>
          </a:p>
        </p:txBody>
      </p:sp>
      <p:cxnSp>
        <p:nvCxnSpPr>
          <p:cNvPr id="19" name="Gerade Verbindung mit Pfeil 18"/>
          <p:cNvCxnSpPr/>
          <p:nvPr/>
        </p:nvCxnSpPr>
        <p:spPr>
          <a:xfrm flipH="1" flipV="1">
            <a:off x="2229173" y="3611084"/>
            <a:ext cx="149589" cy="232682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2704454" y="3921071"/>
            <a:ext cx="2035445" cy="190136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6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Arbeiten </a:t>
            </a:r>
            <a:r>
              <a:rPr lang="de-DE" sz="2400" dirty="0"/>
              <a:t>mit der </a:t>
            </a:r>
            <a:r>
              <a:rPr lang="de-DE" sz="2400" dirty="0" err="1"/>
              <a:t>FAUbox</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120</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6" name="Textfeld 15"/>
          <p:cNvSpPr txBox="1"/>
          <p:nvPr/>
        </p:nvSpPr>
        <p:spPr>
          <a:xfrm>
            <a:off x="455243" y="1353221"/>
            <a:ext cx="7842763" cy="5355312"/>
          </a:xfrm>
          <a:prstGeom prst="rect">
            <a:avLst/>
          </a:prstGeom>
          <a:noFill/>
        </p:spPr>
        <p:txBody>
          <a:bodyPr wrap="square" rtlCol="0">
            <a:spAutoFit/>
          </a:bodyPr>
          <a:lstStyle/>
          <a:p>
            <a:r>
              <a:rPr lang="de-DE" dirty="0" smtClean="0"/>
              <a:t>Es gibt Bereiche auf verwaltung.zuv.fau.de und fau.de, deren textlicher Inhalt sich kaum ändert, sich aber die darauf befindlichen Dokumente regelmäßig ändern. Für diese Dokumente wurden Ordner in der </a:t>
            </a:r>
            <a:r>
              <a:rPr lang="de-DE" dirty="0" err="1" smtClean="0"/>
              <a:t>FAUbox</a:t>
            </a:r>
            <a:r>
              <a:rPr lang="de-DE" dirty="0" smtClean="0"/>
              <a:t> angelegt. Sobald hier Dokumente neu hinzukommen, gelöscht werden oder aktualisiert werden, werden diese – ohne Anmeldung in Wordpress – auf den Webseiten angezeigt (Zeitverzögerung von 2-3 Minuten möglich)</a:t>
            </a:r>
          </a:p>
          <a:p>
            <a:endParaRPr lang="de-DE" dirty="0"/>
          </a:p>
          <a:p>
            <a:r>
              <a:rPr lang="de-DE" dirty="0" smtClean="0"/>
              <a:t>Bitte beachten Sie beim Speichern von Dokumenten in der </a:t>
            </a:r>
            <a:r>
              <a:rPr lang="de-DE" dirty="0" err="1" smtClean="0"/>
              <a:t>FAUbox</a:t>
            </a:r>
            <a:r>
              <a:rPr lang="de-DE" dirty="0" smtClean="0"/>
              <a:t> folgendes:</a:t>
            </a:r>
          </a:p>
          <a:p>
            <a:endParaRPr lang="de-DE" dirty="0" smtClean="0"/>
          </a:p>
          <a:p>
            <a:pPr marL="285750" indent="-285750">
              <a:buFont typeface="Arial" panose="020B0604020202020204" pitchFamily="34" charset="0"/>
              <a:buChar char="•"/>
            </a:pPr>
            <a:r>
              <a:rPr lang="de-DE" b="1" dirty="0" smtClean="0"/>
              <a:t>Dokumentennamen dürfen keine </a:t>
            </a:r>
            <a:r>
              <a:rPr lang="de-DE" b="1" dirty="0"/>
              <a:t>Umlaute </a:t>
            </a:r>
            <a:r>
              <a:rPr lang="de-DE" b="1" dirty="0" smtClean="0"/>
              <a:t>und </a:t>
            </a:r>
            <a:r>
              <a:rPr lang="de-DE" b="1" dirty="0"/>
              <a:t>keine Leerzeichen </a:t>
            </a:r>
            <a:r>
              <a:rPr lang="de-DE" b="1" dirty="0" smtClean="0"/>
              <a:t>enthalten</a:t>
            </a:r>
            <a:r>
              <a:rPr lang="de-DE" b="1" dirty="0"/>
              <a:t>.</a:t>
            </a:r>
          </a:p>
          <a:p>
            <a:pPr marL="285750" indent="-285750">
              <a:buFont typeface="Arial" panose="020B0604020202020204" pitchFamily="34" charset="0"/>
              <a:buChar char="•"/>
            </a:pPr>
            <a:r>
              <a:rPr lang="de-DE" dirty="0" smtClean="0"/>
              <a:t>Muster der Bezeichnung:</a:t>
            </a:r>
          </a:p>
          <a:p>
            <a:r>
              <a:rPr lang="de-DE" b="1" dirty="0"/>
              <a:t> </a:t>
            </a:r>
            <a:r>
              <a:rPr lang="de-DE" b="1" dirty="0" smtClean="0"/>
              <a:t>   (</a:t>
            </a:r>
            <a:r>
              <a:rPr lang="de-DE" b="1" dirty="0"/>
              <a:t>Dokumentenart)_(Inhaltsbeschreibung)_(Datumsangabe </a:t>
            </a:r>
            <a:r>
              <a:rPr lang="de-DE" b="1" dirty="0" smtClean="0"/>
              <a:t>nach </a:t>
            </a:r>
            <a:r>
              <a:rPr lang="de-DE" b="1" dirty="0"/>
              <a:t>Jahr, </a:t>
            </a:r>
            <a:r>
              <a:rPr lang="de-DE" b="1" dirty="0" smtClean="0"/>
              <a:t> </a:t>
            </a:r>
            <a:br>
              <a:rPr lang="de-DE" b="1" dirty="0" smtClean="0"/>
            </a:br>
            <a:r>
              <a:rPr lang="de-DE" b="1" dirty="0" smtClean="0"/>
              <a:t>    Monat</a:t>
            </a:r>
            <a:r>
              <a:rPr lang="de-DE" b="1" dirty="0"/>
              <a:t>, Tag</a:t>
            </a:r>
            <a:r>
              <a:rPr lang="de-DE" b="1" dirty="0" smtClean="0"/>
              <a:t>)</a:t>
            </a:r>
            <a:r>
              <a:rPr lang="de-DE" dirty="0" smtClean="0"/>
              <a:t> </a:t>
            </a:r>
            <a:r>
              <a:rPr lang="de-DE" dirty="0"/>
              <a:t/>
            </a:r>
            <a:br>
              <a:rPr lang="de-DE" dirty="0"/>
            </a:br>
            <a:r>
              <a:rPr lang="de-DE" dirty="0"/>
              <a:t> </a:t>
            </a:r>
            <a:r>
              <a:rPr lang="de-DE" dirty="0" smtClean="0"/>
              <a:t>   z.B</a:t>
            </a:r>
            <a:r>
              <a:rPr lang="de-DE" dirty="0"/>
              <a:t>. </a:t>
            </a:r>
            <a:r>
              <a:rPr lang="de-DE" dirty="0" smtClean="0"/>
              <a:t>Rundschreiben_Stipendien_an_der_FAU_20180309</a:t>
            </a:r>
            <a:br>
              <a:rPr lang="de-DE" dirty="0" smtClean="0"/>
            </a:br>
            <a:r>
              <a:rPr lang="de-DE" dirty="0" smtClean="0"/>
              <a:t>    oder</a:t>
            </a:r>
            <a:r>
              <a:rPr lang="de-DE" dirty="0"/>
              <a:t>  Merkblatt_Spenden_und_Sponsoring_20170915)“</a:t>
            </a:r>
          </a:p>
          <a:p>
            <a:pPr marL="342900" indent="-342900">
              <a:buFont typeface="+mj-lt"/>
              <a:buAutoNum type="arabicPeriod"/>
            </a:pPr>
            <a:endParaRPr lang="de-DE" dirty="0"/>
          </a:p>
          <a:p>
            <a:endParaRPr lang="de-DE" dirty="0"/>
          </a:p>
        </p:txBody>
      </p:sp>
    </p:spTree>
    <p:extLst>
      <p:ext uri="{BB962C8B-B14F-4D97-AF65-F5344CB8AC3E}">
        <p14:creationId xmlns:p14="http://schemas.microsoft.com/office/powerpoint/2010/main" val="3338960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Schreiben für die FAU</a:t>
            </a:r>
            <a:endParaRPr lang="de-DE" dirty="0">
              <a:solidFill>
                <a:schemeClr val="bg1"/>
              </a:solidFill>
            </a:endParaRPr>
          </a:p>
        </p:txBody>
      </p:sp>
      <p:sp>
        <p:nvSpPr>
          <p:cNvPr id="5" name="Untertitel 4"/>
          <p:cNvSpPr>
            <a:spLocks noGrp="1"/>
          </p:cNvSpPr>
          <p:nvPr>
            <p:ph type="subTitle" idx="1"/>
          </p:nvPr>
        </p:nvSpPr>
        <p:spPr/>
        <p:txBody>
          <a:bodyPr>
            <a:normAutofit/>
          </a:bodyPr>
          <a:lstStyle/>
          <a:p>
            <a:pPr marL="342900" indent="-342900">
              <a:buFont typeface="Arial" panose="020B0604020202020204" pitchFamily="34" charset="0"/>
              <a:buChar char="•"/>
            </a:pPr>
            <a:r>
              <a:rPr lang="de-DE" dirty="0" smtClean="0"/>
              <a:t>Richtlinien und Empfehlungen</a:t>
            </a:r>
          </a:p>
          <a:p>
            <a:pPr marL="342900" indent="-342900">
              <a:buFont typeface="Arial" panose="020B0604020202020204" pitchFamily="34" charset="0"/>
              <a:buChar char="•"/>
            </a:pPr>
            <a:r>
              <a:rPr lang="de-DE" dirty="0"/>
              <a:t>Die Ausgangslage – Nutzerverhalten allgemein</a:t>
            </a:r>
          </a:p>
          <a:p>
            <a:endParaRPr lang="de-DE" dirty="0" smtClean="0"/>
          </a:p>
          <a:p>
            <a:endParaRPr lang="de-DE" dirty="0" smtClean="0"/>
          </a:p>
        </p:txBody>
      </p:sp>
    </p:spTree>
    <p:extLst>
      <p:ext uri="{BB962C8B-B14F-4D97-AF65-F5344CB8AC3E}">
        <p14:creationId xmlns:p14="http://schemas.microsoft.com/office/powerpoint/2010/main" val="29506968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dirty="0" smtClean="0">
                <a:solidFill>
                  <a:schemeClr val="bg1"/>
                </a:solidFill>
              </a:rPr>
              <a:t>Die </a:t>
            </a:r>
            <a:r>
              <a:rPr lang="de-DE" dirty="0">
                <a:solidFill>
                  <a:schemeClr val="bg1"/>
                </a:solidFill>
              </a:rPr>
              <a:t>Ausgangslage – Nutzerverhalten allgemein</a:t>
            </a:r>
            <a:r>
              <a:rPr lang="de-DE" dirty="0"/>
              <a:t/>
            </a:r>
            <a:br>
              <a:rPr lang="de-DE" dirty="0"/>
            </a:br>
            <a:endParaRPr lang="de-DE" dirty="0">
              <a:solidFill>
                <a:schemeClr val="bg1"/>
              </a:solidFill>
            </a:endParaRPr>
          </a:p>
        </p:txBody>
      </p:sp>
      <p:sp>
        <p:nvSpPr>
          <p:cNvPr id="3" name="Untertitel 2"/>
          <p:cNvSpPr>
            <a:spLocks noGrp="1"/>
          </p:cNvSpPr>
          <p:nvPr>
            <p:ph type="subTitle" idx="1"/>
          </p:nvPr>
        </p:nvSpPr>
        <p:spPr/>
        <p:txBody>
          <a:bodyPr/>
          <a:lstStyle/>
          <a:p>
            <a:endParaRPr lang="de-DE"/>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3043901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Die Ausgangslage (1)</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3" name="Textfeld 2"/>
          <p:cNvSpPr txBox="1"/>
          <p:nvPr/>
        </p:nvSpPr>
        <p:spPr>
          <a:xfrm>
            <a:off x="583096" y="1470991"/>
            <a:ext cx="8183217" cy="4093428"/>
          </a:xfrm>
          <a:prstGeom prst="rect">
            <a:avLst/>
          </a:prstGeom>
          <a:noFill/>
        </p:spPr>
        <p:txBody>
          <a:bodyPr wrap="square" rtlCol="0">
            <a:spAutoFit/>
          </a:bodyPr>
          <a:lstStyle/>
          <a:p>
            <a:pPr marL="285750" indent="-285750">
              <a:buFont typeface="Arial" panose="020B0604020202020204" pitchFamily="34" charset="0"/>
              <a:buChar char="•"/>
            </a:pPr>
            <a:r>
              <a:rPr lang="de-DE" sz="2000" b="1" dirty="0" smtClean="0"/>
              <a:t>Nutzererwartung</a:t>
            </a:r>
            <a:r>
              <a:rPr lang="de-DE" sz="2000" b="1" dirty="0"/>
              <a:t>:</a:t>
            </a:r>
            <a:r>
              <a:rPr lang="de-DE" sz="2000" dirty="0"/>
              <a:t> Die Haupt-Nutzergruppen (z.B. Studierende) sind nicht aus Neugier da, sondern weil sie Antworten finden </a:t>
            </a:r>
            <a:r>
              <a:rPr lang="de-DE" sz="2000" b="1" dirty="0"/>
              <a:t>müssen.</a:t>
            </a:r>
            <a:r>
              <a:rPr lang="de-DE" sz="2000" dirty="0"/>
              <a:t> Sie  erwarten auf fau.de exklusive und verlässliche Informationen und können nicht oder nur schlecht auf andere Quellen </a:t>
            </a:r>
            <a:r>
              <a:rPr lang="de-DE" sz="2000" dirty="0" smtClean="0"/>
              <a:t>ausweichen.</a:t>
            </a:r>
          </a:p>
          <a:p>
            <a:pPr marL="285750" indent="-285750">
              <a:buFont typeface="Arial" panose="020B0604020202020204" pitchFamily="34" charset="0"/>
              <a:buChar char="•"/>
            </a:pPr>
            <a:r>
              <a:rPr lang="de-DE" sz="2000" b="1" dirty="0" smtClean="0"/>
              <a:t>Webseiten </a:t>
            </a:r>
            <a:r>
              <a:rPr lang="de-DE" sz="2000" b="1" dirty="0"/>
              <a:t>als erste Quelle</a:t>
            </a:r>
            <a:r>
              <a:rPr lang="de-DE" sz="2000" dirty="0"/>
              <a:t> </a:t>
            </a:r>
            <a:r>
              <a:rPr lang="de-DE" sz="2000" dirty="0" smtClean="0"/>
              <a:t>(„online </a:t>
            </a:r>
            <a:r>
              <a:rPr lang="de-DE" sz="2000" dirty="0" err="1" smtClean="0"/>
              <a:t>first</a:t>
            </a:r>
            <a:r>
              <a:rPr lang="de-DE" sz="2000" dirty="0"/>
              <a:t>“): Informationen und Antworten auf Fragen werden heute zuerst auf den Webseiten erwartet und gesucht. Auch Studienentscheidungen werden so getroffen.</a:t>
            </a:r>
          </a:p>
          <a:p>
            <a:pPr marL="285750" indent="-285750">
              <a:buFont typeface="Arial" panose="020B0604020202020204" pitchFamily="34" charset="0"/>
              <a:buChar char="•"/>
            </a:pPr>
            <a:r>
              <a:rPr lang="de-DE" sz="2000" b="1" dirty="0"/>
              <a:t>Mobiles Lesen:</a:t>
            </a:r>
            <a:r>
              <a:rPr lang="de-DE" sz="2000" dirty="0"/>
              <a:t> Die Webseiten werden zu großen Teilen auf Mobilgeräten aufgerufen, die Nutzer sitzen nicht mehr zwangsläufig vor einem Computer</a:t>
            </a:r>
          </a:p>
          <a:p>
            <a:endParaRPr lang="de-DE" sz="2000" dirty="0"/>
          </a:p>
        </p:txBody>
      </p:sp>
    </p:spTree>
    <p:extLst>
      <p:ext uri="{BB962C8B-B14F-4D97-AF65-F5344CB8AC3E}">
        <p14:creationId xmlns:p14="http://schemas.microsoft.com/office/powerpoint/2010/main" val="23474907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Die Ausgangslage (2)</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124</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3" name="Textfeld 2"/>
          <p:cNvSpPr txBox="1"/>
          <p:nvPr/>
        </p:nvSpPr>
        <p:spPr>
          <a:xfrm>
            <a:off x="583096" y="1470991"/>
            <a:ext cx="8183217" cy="2862322"/>
          </a:xfrm>
          <a:prstGeom prst="rect">
            <a:avLst/>
          </a:prstGeom>
          <a:noFill/>
        </p:spPr>
        <p:txBody>
          <a:bodyPr wrap="square" rtlCol="0">
            <a:spAutoFit/>
          </a:bodyPr>
          <a:lstStyle/>
          <a:p>
            <a:pPr marL="285750" indent="-285750">
              <a:buFont typeface="Arial" panose="020B0604020202020204" pitchFamily="34" charset="0"/>
              <a:buChar char="•"/>
            </a:pPr>
            <a:r>
              <a:rPr lang="de-DE" sz="2000" b="1" dirty="0" smtClean="0"/>
              <a:t>Voraussetzungslose </a:t>
            </a:r>
            <a:r>
              <a:rPr lang="de-DE" sz="2000" b="1" dirty="0"/>
              <a:t>Informationen:</a:t>
            </a:r>
            <a:r>
              <a:rPr lang="de-DE" sz="2000" dirty="0"/>
              <a:t> Ausgangspunkt für die meisten Webseiten sind Nutzer, die noch nie mit der FAU Kontakt hatten</a:t>
            </a:r>
          </a:p>
          <a:p>
            <a:pPr marL="285750" indent="-285750">
              <a:buFont typeface="Arial" panose="020B0604020202020204" pitchFamily="34" charset="0"/>
              <a:buChar char="•"/>
            </a:pPr>
            <a:r>
              <a:rPr lang="de-DE" sz="2000" b="1" dirty="0"/>
              <a:t>Aufmerksamkeits-Dilemma:</a:t>
            </a:r>
            <a:r>
              <a:rPr lang="de-DE" sz="2000" dirty="0"/>
              <a:t> Die Leser widmen Inhalten wenig Aufmerksamkeit und Zeit. Die FAU hat komplexe Informationen zu vermitteln</a:t>
            </a:r>
          </a:p>
          <a:p>
            <a:pPr marL="285750" indent="-285750">
              <a:buFont typeface="Arial" panose="020B0604020202020204" pitchFamily="34" charset="0"/>
              <a:buChar char="•"/>
            </a:pPr>
            <a:r>
              <a:rPr lang="de-DE" sz="2000" b="1" dirty="0"/>
              <a:t>Stichwort-Orientierung:</a:t>
            </a:r>
            <a:r>
              <a:rPr lang="de-DE" sz="2000" dirty="0"/>
              <a:t> Die Leser suchen gezielt nach bestimmten Begriffen und treffen gleichzeitig auf viele Systembegriffe aus der Universitätswelt</a:t>
            </a:r>
          </a:p>
        </p:txBody>
      </p:sp>
    </p:spTree>
    <p:extLst>
      <p:ext uri="{BB962C8B-B14F-4D97-AF65-F5344CB8AC3E}">
        <p14:creationId xmlns:p14="http://schemas.microsoft.com/office/powerpoint/2010/main" val="8650910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Aus der Mediennutzungsforschung</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125</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3" name="Textfeld 2"/>
          <p:cNvSpPr txBox="1"/>
          <p:nvPr/>
        </p:nvSpPr>
        <p:spPr>
          <a:xfrm>
            <a:off x="583096" y="1470991"/>
            <a:ext cx="8183217" cy="2862322"/>
          </a:xfrm>
          <a:prstGeom prst="rect">
            <a:avLst/>
          </a:prstGeom>
          <a:noFill/>
        </p:spPr>
        <p:txBody>
          <a:bodyPr wrap="square" rtlCol="0">
            <a:spAutoFit/>
          </a:bodyPr>
          <a:lstStyle/>
          <a:p>
            <a:pPr marL="342900" indent="-342900">
              <a:buFont typeface="Arial" panose="020B0604020202020204" pitchFamily="34" charset="0"/>
              <a:buChar char="•"/>
            </a:pPr>
            <a:r>
              <a:rPr lang="de-DE" sz="2000" dirty="0"/>
              <a:t>Webseiten werden nicht </a:t>
            </a:r>
            <a:r>
              <a:rPr lang="de-DE" sz="2000" dirty="0" smtClean="0"/>
              <a:t>gelesen, sondern gescannt. </a:t>
            </a:r>
            <a:r>
              <a:rPr lang="de-DE" sz="2000" dirty="0"/>
              <a:t>Sie werden nicht wie ein Buch, ein Magazin oder eine Broschüre genutzt oder wahrgenommen</a:t>
            </a:r>
          </a:p>
          <a:p>
            <a:pPr marL="342900" indent="-342900">
              <a:buFont typeface="Arial" panose="020B0604020202020204" pitchFamily="34" charset="0"/>
              <a:buChar char="•"/>
            </a:pPr>
            <a:r>
              <a:rPr lang="de-DE" sz="2000" dirty="0" smtClean="0"/>
              <a:t>Die Nutzer scannen nach </a:t>
            </a:r>
            <a:r>
              <a:rPr lang="de-DE" sz="2000" dirty="0"/>
              <a:t>Stichworten, und nach </a:t>
            </a:r>
            <a:r>
              <a:rPr lang="de-DE" sz="2000" dirty="0" smtClean="0"/>
              <a:t>einzelnen </a:t>
            </a:r>
            <a:r>
              <a:rPr lang="de-DE" sz="2000" dirty="0"/>
              <a:t>gesuchten Fakten</a:t>
            </a:r>
          </a:p>
          <a:p>
            <a:pPr marL="342900" indent="-342900">
              <a:buFont typeface="Arial" panose="020B0604020202020204" pitchFamily="34" charset="0"/>
              <a:buChar char="•"/>
            </a:pPr>
            <a:r>
              <a:rPr lang="de-DE" sz="2000" dirty="0"/>
              <a:t>Nutzer haben keine (nehmen sich keine) Zeit zum Lesen.</a:t>
            </a:r>
          </a:p>
          <a:p>
            <a:pPr marL="342900" indent="-342900">
              <a:buFont typeface="Arial" panose="020B0604020202020204" pitchFamily="34" charset="0"/>
              <a:buChar char="•"/>
            </a:pPr>
            <a:r>
              <a:rPr lang="de-DE" sz="2000" dirty="0" smtClean="0"/>
              <a:t>Kürzeres </a:t>
            </a:r>
            <a:r>
              <a:rPr lang="de-DE" sz="2000" dirty="0"/>
              <a:t>wird leichter konsumiert als Umfangreiches</a:t>
            </a:r>
          </a:p>
          <a:p>
            <a:pPr marL="342900" indent="-342900">
              <a:buFont typeface="Arial" panose="020B0604020202020204" pitchFamily="34" charset="0"/>
              <a:buChar char="•"/>
            </a:pPr>
            <a:r>
              <a:rPr lang="de-DE" sz="2000" dirty="0"/>
              <a:t>Lange Textabschnitte und viele Formatierungen erschweren das Lesen deutlich</a:t>
            </a:r>
          </a:p>
        </p:txBody>
      </p:sp>
    </p:spTree>
    <p:extLst>
      <p:ext uri="{BB962C8B-B14F-4D97-AF65-F5344CB8AC3E}">
        <p14:creationId xmlns:p14="http://schemas.microsoft.com/office/powerpoint/2010/main" val="36696779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a:solidFill>
                  <a:schemeClr val="bg1"/>
                </a:solidFill>
              </a:rPr>
              <a:t>Richtlinien und Empfehlungen</a:t>
            </a:r>
          </a:p>
        </p:txBody>
      </p:sp>
      <p:sp>
        <p:nvSpPr>
          <p:cNvPr id="3" name="Untertitel 2"/>
          <p:cNvSpPr>
            <a:spLocks noGrp="1"/>
          </p:cNvSpPr>
          <p:nvPr>
            <p:ph type="subTitle" idx="1"/>
          </p:nvPr>
        </p:nvSpPr>
        <p:spPr/>
        <p:txBody>
          <a:bodyPr/>
          <a:lstStyle/>
          <a:p>
            <a:endParaRPr lang="de-DE"/>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203202671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en-US" sz="2400" dirty="0" err="1" smtClean="0"/>
              <a:t>Ausgangsbedingungen</a:t>
            </a:r>
            <a:r>
              <a:rPr lang="en-US" sz="2400" dirty="0" smtClean="0"/>
              <a:t>:</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127</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5632311"/>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sym typeface="Wingdings" panose="05000000000000000000" pitchFamily="2" charset="2"/>
              </a:rPr>
              <a:t>Grunderkenntnisse und Grundsätze der Nutzerforschung, </a:t>
            </a:r>
            <a:r>
              <a:rPr lang="de-DE" sz="2000" u="sng" dirty="0" smtClean="0">
                <a:sym typeface="Wingdings" panose="05000000000000000000" pitchFamily="2" charset="2"/>
              </a:rPr>
              <a:t>ob sie uns gefallen oder nicht</a:t>
            </a:r>
            <a:r>
              <a:rPr lang="de-DE" sz="2000" dirty="0" smtClean="0">
                <a:sym typeface="Wingdings" panose="05000000000000000000" pitchFamily="2" charset="2"/>
              </a:rPr>
              <a:t>:</a:t>
            </a:r>
          </a:p>
          <a:p>
            <a:pPr marL="742950" lvl="1" indent="-285750">
              <a:buFont typeface="Arial" panose="020B0604020202020204" pitchFamily="34" charset="0"/>
              <a:buChar char="•"/>
            </a:pPr>
            <a:r>
              <a:rPr lang="en-US" sz="2000" dirty="0" smtClean="0">
                <a:sym typeface="Wingdings" panose="05000000000000000000" pitchFamily="2" charset="2"/>
              </a:rPr>
              <a:t>Die </a:t>
            </a:r>
            <a:r>
              <a:rPr lang="en-US" sz="2000" dirty="0" err="1" smtClean="0">
                <a:sym typeface="Wingdings" panose="05000000000000000000" pitchFamily="2" charset="2"/>
              </a:rPr>
              <a:t>Nutzer</a:t>
            </a:r>
            <a:r>
              <a:rPr lang="en-US" sz="2000" dirty="0" smtClean="0">
                <a:sym typeface="Wingdings" panose="05000000000000000000" pitchFamily="2" charset="2"/>
              </a:rPr>
              <a:t> </a:t>
            </a:r>
            <a:r>
              <a:rPr lang="en-US" sz="2000" dirty="0" err="1" smtClean="0">
                <a:sym typeface="Wingdings" panose="05000000000000000000" pitchFamily="2" charset="2"/>
              </a:rPr>
              <a:t>haben</a:t>
            </a:r>
            <a:r>
              <a:rPr lang="en-US" sz="2000" dirty="0" smtClean="0">
                <a:sym typeface="Wingdings" panose="05000000000000000000" pitchFamily="2" charset="2"/>
              </a:rPr>
              <a:t> </a:t>
            </a:r>
            <a:r>
              <a:rPr lang="en-US" sz="2000" dirty="0" err="1" smtClean="0">
                <a:sym typeface="Wingdings" panose="05000000000000000000" pitchFamily="2" charset="2"/>
              </a:rPr>
              <a:t>keine</a:t>
            </a:r>
            <a:r>
              <a:rPr lang="en-US" sz="2000" dirty="0" smtClean="0">
                <a:sym typeface="Wingdings" panose="05000000000000000000" pitchFamily="2" charset="2"/>
              </a:rPr>
              <a:t> </a:t>
            </a:r>
            <a:r>
              <a:rPr lang="en-US" sz="2000" dirty="0" err="1" smtClean="0">
                <a:sym typeface="Wingdings" panose="05000000000000000000" pitchFamily="2" charset="2"/>
              </a:rPr>
              <a:t>Zeit</a:t>
            </a:r>
            <a:endParaRPr lang="en-US" sz="2000" dirty="0" smtClean="0">
              <a:sym typeface="Wingdings" panose="05000000000000000000" pitchFamily="2" charset="2"/>
            </a:endParaRPr>
          </a:p>
          <a:p>
            <a:pPr marL="742950" lvl="1" indent="-285750">
              <a:buFont typeface="Arial" panose="020B0604020202020204" pitchFamily="34" charset="0"/>
              <a:buChar char="•"/>
            </a:pPr>
            <a:r>
              <a:rPr lang="en-US" sz="2000" dirty="0" smtClean="0">
                <a:sym typeface="Wingdings" panose="05000000000000000000" pitchFamily="2" charset="2"/>
              </a:rPr>
              <a:t>Die </a:t>
            </a:r>
            <a:r>
              <a:rPr lang="en-US" sz="2000" dirty="0" err="1" smtClean="0">
                <a:sym typeface="Wingdings" panose="05000000000000000000" pitchFamily="2" charset="2"/>
              </a:rPr>
              <a:t>Nutzer</a:t>
            </a:r>
            <a:r>
              <a:rPr lang="en-US" sz="2000" dirty="0" smtClean="0">
                <a:sym typeface="Wingdings" panose="05000000000000000000" pitchFamily="2" charset="2"/>
              </a:rPr>
              <a:t> </a:t>
            </a:r>
            <a:r>
              <a:rPr lang="en-US" sz="2000" dirty="0" err="1" smtClean="0">
                <a:sym typeface="Wingdings" panose="05000000000000000000" pitchFamily="2" charset="2"/>
              </a:rPr>
              <a:t>nehmen</a:t>
            </a:r>
            <a:r>
              <a:rPr lang="en-US" sz="2000" dirty="0" smtClean="0">
                <a:sym typeface="Wingdings" panose="05000000000000000000" pitchFamily="2" charset="2"/>
              </a:rPr>
              <a:t> </a:t>
            </a:r>
            <a:r>
              <a:rPr lang="en-US" sz="2000" dirty="0" err="1" smtClean="0">
                <a:sym typeface="Wingdings" panose="05000000000000000000" pitchFamily="2" charset="2"/>
              </a:rPr>
              <a:t>sich</a:t>
            </a:r>
            <a:r>
              <a:rPr lang="en-US" sz="2000" dirty="0" smtClean="0">
                <a:sym typeface="Wingdings" panose="05000000000000000000" pitchFamily="2" charset="2"/>
              </a:rPr>
              <a:t> </a:t>
            </a:r>
            <a:r>
              <a:rPr lang="en-US" sz="2000" dirty="0" err="1" smtClean="0">
                <a:sym typeface="Wingdings" panose="05000000000000000000" pitchFamily="2" charset="2"/>
              </a:rPr>
              <a:t>keine</a:t>
            </a:r>
            <a:r>
              <a:rPr lang="en-US" sz="2000" dirty="0" smtClean="0">
                <a:sym typeface="Wingdings" panose="05000000000000000000" pitchFamily="2" charset="2"/>
              </a:rPr>
              <a:t> </a:t>
            </a:r>
            <a:r>
              <a:rPr lang="en-US" sz="2000" dirty="0" err="1" smtClean="0">
                <a:sym typeface="Wingdings" panose="05000000000000000000" pitchFamily="2" charset="2"/>
              </a:rPr>
              <a:t>Zeit</a:t>
            </a:r>
            <a:r>
              <a:rPr lang="en-US" sz="2000" dirty="0" smtClean="0">
                <a:sym typeface="Wingdings" panose="05000000000000000000" pitchFamily="2" charset="2"/>
              </a:rPr>
              <a:t> </a:t>
            </a:r>
            <a:r>
              <a:rPr lang="en-US" sz="2000" dirty="0" err="1" smtClean="0">
                <a:sym typeface="Wingdings" panose="05000000000000000000" pitchFamily="2" charset="2"/>
              </a:rPr>
              <a:t>zum</a:t>
            </a:r>
            <a:r>
              <a:rPr lang="en-US" sz="2000" dirty="0" smtClean="0">
                <a:sym typeface="Wingdings" panose="05000000000000000000" pitchFamily="2" charset="2"/>
              </a:rPr>
              <a:t> </a:t>
            </a:r>
            <a:r>
              <a:rPr lang="en-US" sz="2000" dirty="0" err="1" smtClean="0">
                <a:sym typeface="Wingdings" panose="05000000000000000000" pitchFamily="2" charset="2"/>
              </a:rPr>
              <a:t>Lesen</a:t>
            </a:r>
            <a:endParaRPr lang="en-US" sz="2000" dirty="0" smtClean="0">
              <a:sym typeface="Wingdings" panose="05000000000000000000" pitchFamily="2" charset="2"/>
            </a:endParaRPr>
          </a:p>
          <a:p>
            <a:pPr marL="742950" lvl="1" indent="-285750">
              <a:buFont typeface="Arial" panose="020B0604020202020204" pitchFamily="34" charset="0"/>
              <a:buChar char="•"/>
            </a:pPr>
            <a:r>
              <a:rPr lang="en-US" sz="2000" dirty="0" smtClean="0">
                <a:sym typeface="Wingdings" panose="05000000000000000000" pitchFamily="2" charset="2"/>
              </a:rPr>
              <a:t>Die </a:t>
            </a:r>
            <a:r>
              <a:rPr lang="en-US" sz="2000" dirty="0" err="1" smtClean="0">
                <a:sym typeface="Wingdings" panose="05000000000000000000" pitchFamily="2" charset="2"/>
              </a:rPr>
              <a:t>Nutzer</a:t>
            </a:r>
            <a:r>
              <a:rPr lang="en-US" sz="2000" dirty="0" smtClean="0">
                <a:sym typeface="Wingdings" panose="05000000000000000000" pitchFamily="2" charset="2"/>
              </a:rPr>
              <a:t> </a:t>
            </a:r>
            <a:r>
              <a:rPr lang="en-US" sz="2000" dirty="0" err="1" smtClean="0">
                <a:sym typeface="Wingdings" panose="05000000000000000000" pitchFamily="2" charset="2"/>
              </a:rPr>
              <a:t>haben</a:t>
            </a:r>
            <a:r>
              <a:rPr lang="en-US" sz="2000" dirty="0" smtClean="0">
                <a:sym typeface="Wingdings" panose="05000000000000000000" pitchFamily="2" charset="2"/>
              </a:rPr>
              <a:t> </a:t>
            </a:r>
            <a:r>
              <a:rPr lang="en-US" sz="2000" dirty="0" err="1" smtClean="0">
                <a:sym typeface="Wingdings" panose="05000000000000000000" pitchFamily="2" charset="2"/>
              </a:rPr>
              <a:t>immer</a:t>
            </a:r>
            <a:r>
              <a:rPr lang="en-US" sz="2000" dirty="0" smtClean="0">
                <a:sym typeface="Wingdings" panose="05000000000000000000" pitchFamily="2" charset="2"/>
              </a:rPr>
              <a:t> </a:t>
            </a:r>
            <a:r>
              <a:rPr lang="en-US" sz="2000" dirty="0" err="1" smtClean="0">
                <a:sym typeface="Wingdings" panose="05000000000000000000" pitchFamily="2" charset="2"/>
              </a:rPr>
              <a:t>recht</a:t>
            </a:r>
            <a:endParaRPr lang="en-US" sz="2000" dirty="0">
              <a:sym typeface="Wingdings" panose="05000000000000000000" pitchFamily="2" charset="2"/>
            </a:endParaRPr>
          </a:p>
          <a:p>
            <a:pPr marL="285750" indent="-285750">
              <a:buFont typeface="Arial" panose="020B0604020202020204" pitchFamily="34" charset="0"/>
              <a:buChar char="•"/>
            </a:pPr>
            <a:r>
              <a:rPr lang="en-US" sz="2000" dirty="0" err="1" smtClean="0">
                <a:sym typeface="Wingdings" panose="05000000000000000000" pitchFamily="2" charset="2"/>
              </a:rPr>
              <a:t>Denn</a:t>
            </a:r>
            <a:r>
              <a:rPr lang="en-US" sz="2000" dirty="0" smtClean="0">
                <a:sym typeface="Wingdings" panose="05000000000000000000" pitchFamily="2" charset="2"/>
              </a:rPr>
              <a:t>: </a:t>
            </a:r>
            <a:r>
              <a:rPr lang="en-US" sz="2000" dirty="0" err="1" smtClean="0">
                <a:sym typeface="Wingdings" panose="05000000000000000000" pitchFamily="2" charset="2"/>
              </a:rPr>
              <a:t>Kommen</a:t>
            </a:r>
            <a:r>
              <a:rPr lang="en-US" sz="2000" dirty="0" smtClean="0">
                <a:sym typeface="Wingdings" panose="05000000000000000000" pitchFamily="2" charset="2"/>
              </a:rPr>
              <a:t> </a:t>
            </a:r>
            <a:r>
              <a:rPr lang="en-US" sz="2000" dirty="0" err="1" smtClean="0">
                <a:sym typeface="Wingdings" panose="05000000000000000000" pitchFamily="2" charset="2"/>
              </a:rPr>
              <a:t>wir</a:t>
            </a:r>
            <a:r>
              <a:rPr lang="en-US" sz="2000" dirty="0" smtClean="0">
                <a:sym typeface="Wingdings" panose="05000000000000000000" pitchFamily="2" charset="2"/>
              </a:rPr>
              <a:t> den </a:t>
            </a:r>
            <a:r>
              <a:rPr lang="en-US" sz="2000" dirty="0" err="1" smtClean="0">
                <a:sym typeface="Wingdings" panose="05000000000000000000" pitchFamily="2" charset="2"/>
              </a:rPr>
              <a:t>Nutzern</a:t>
            </a:r>
            <a:r>
              <a:rPr lang="en-US" sz="2000" dirty="0" smtClean="0">
                <a:sym typeface="Wingdings" panose="05000000000000000000" pitchFamily="2" charset="2"/>
              </a:rPr>
              <a:t> </a:t>
            </a:r>
            <a:r>
              <a:rPr lang="en-US" sz="2000" dirty="0" err="1" smtClean="0">
                <a:sym typeface="Wingdings" panose="05000000000000000000" pitchFamily="2" charset="2"/>
              </a:rPr>
              <a:t>nicht</a:t>
            </a:r>
            <a:r>
              <a:rPr lang="en-US" sz="2000" dirty="0" smtClean="0">
                <a:sym typeface="Wingdings" panose="05000000000000000000" pitchFamily="2" charset="2"/>
              </a:rPr>
              <a:t> </a:t>
            </a:r>
            <a:r>
              <a:rPr lang="en-US" sz="2000" dirty="0" err="1" smtClean="0">
                <a:sym typeface="Wingdings" panose="05000000000000000000" pitchFamily="2" charset="2"/>
              </a:rPr>
              <a:t>weitmöglichst</a:t>
            </a:r>
            <a:r>
              <a:rPr lang="en-US" sz="2000" dirty="0">
                <a:sym typeface="Wingdings" panose="05000000000000000000" pitchFamily="2" charset="2"/>
              </a:rPr>
              <a:t> </a:t>
            </a:r>
            <a:r>
              <a:rPr lang="en-US" sz="2000" dirty="0" err="1" smtClean="0">
                <a:sym typeface="Wingdings" panose="05000000000000000000" pitchFamily="2" charset="2"/>
              </a:rPr>
              <a:t>entgegen</a:t>
            </a:r>
            <a:r>
              <a:rPr lang="en-US" sz="2000" dirty="0" smtClean="0">
                <a:sym typeface="Wingdings" panose="05000000000000000000" pitchFamily="2" charset="2"/>
              </a:rPr>
              <a:t>, </a:t>
            </a:r>
            <a:r>
              <a:rPr lang="en-US" sz="2000" dirty="0" err="1" smtClean="0">
                <a:sym typeface="Wingdings" panose="05000000000000000000" pitchFamily="2" charset="2"/>
              </a:rPr>
              <a:t>erfüllt</a:t>
            </a:r>
            <a:r>
              <a:rPr lang="en-US" sz="2000" dirty="0" smtClean="0">
                <a:sym typeface="Wingdings" panose="05000000000000000000" pitchFamily="2" charset="2"/>
              </a:rPr>
              <a:t> die </a:t>
            </a:r>
            <a:r>
              <a:rPr lang="en-US" sz="2000" dirty="0" err="1" smtClean="0">
                <a:sym typeface="Wingdings" panose="05000000000000000000" pitchFamily="2" charset="2"/>
              </a:rPr>
              <a:t>Webseite</a:t>
            </a:r>
            <a:r>
              <a:rPr lang="en-US" sz="2000" dirty="0" smtClean="0">
                <a:sym typeface="Wingdings" panose="05000000000000000000" pitchFamily="2" charset="2"/>
              </a:rPr>
              <a:t> </a:t>
            </a:r>
            <a:r>
              <a:rPr lang="en-US" sz="2000" dirty="0" err="1" smtClean="0">
                <a:sym typeface="Wingdings" panose="05000000000000000000" pitchFamily="2" charset="2"/>
              </a:rPr>
              <a:t>ihren</a:t>
            </a:r>
            <a:r>
              <a:rPr lang="en-US" sz="2000" dirty="0" smtClean="0">
                <a:sym typeface="Wingdings" panose="05000000000000000000" pitchFamily="2" charset="2"/>
              </a:rPr>
              <a:t> </a:t>
            </a:r>
            <a:r>
              <a:rPr lang="en-US" sz="2000" dirty="0" err="1" smtClean="0">
                <a:sym typeface="Wingdings" panose="05000000000000000000" pitchFamily="2" charset="2"/>
              </a:rPr>
              <a:t>Zweck</a:t>
            </a:r>
            <a:r>
              <a:rPr lang="en-US" sz="2000" dirty="0" smtClean="0">
                <a:sym typeface="Wingdings" panose="05000000000000000000" pitchFamily="2" charset="2"/>
              </a:rPr>
              <a:t> </a:t>
            </a:r>
            <a:r>
              <a:rPr lang="en-US" sz="2000" dirty="0" err="1" smtClean="0">
                <a:sym typeface="Wingdings" panose="05000000000000000000" pitchFamily="2" charset="2"/>
              </a:rPr>
              <a:t>nicht</a:t>
            </a:r>
            <a:r>
              <a:rPr lang="en-US" sz="2000" dirty="0" smtClean="0">
                <a:sym typeface="Wingdings" panose="05000000000000000000" pitchFamily="2" charset="2"/>
              </a:rPr>
              <a:t> und </a:t>
            </a:r>
            <a:r>
              <a:rPr lang="en-US" sz="2000" dirty="0" err="1" smtClean="0">
                <a:sym typeface="Wingdings" panose="05000000000000000000" pitchFamily="2" charset="2"/>
              </a:rPr>
              <a:t>ist</a:t>
            </a:r>
            <a:r>
              <a:rPr lang="en-US" sz="2000" dirty="0">
                <a:sym typeface="Wingdings" panose="05000000000000000000" pitchFamily="2" charset="2"/>
              </a:rPr>
              <a:t> </a:t>
            </a:r>
            <a:r>
              <a:rPr lang="en-US" sz="2000" dirty="0" err="1" smtClean="0">
                <a:sym typeface="Wingdings" panose="05000000000000000000" pitchFamily="2" charset="2"/>
              </a:rPr>
              <a:t>nutzlos</a:t>
            </a:r>
            <a:r>
              <a:rPr lang="en-US" sz="2000" dirty="0" smtClean="0">
                <a:sym typeface="Wingdings" panose="05000000000000000000" pitchFamily="2" charset="2"/>
              </a:rPr>
              <a:t>. </a:t>
            </a:r>
            <a:r>
              <a:rPr lang="en-US" sz="2000" dirty="0" err="1" smtClean="0">
                <a:sym typeface="Wingdings" panose="05000000000000000000" pitchFamily="2" charset="2"/>
              </a:rPr>
              <a:t>Typische</a:t>
            </a:r>
            <a:r>
              <a:rPr lang="en-US" sz="2000" dirty="0" smtClean="0">
                <a:sym typeface="Wingdings" panose="05000000000000000000" pitchFamily="2" charset="2"/>
              </a:rPr>
              <a:t> </a:t>
            </a:r>
            <a:r>
              <a:rPr lang="en-US" sz="2000" dirty="0" err="1" smtClean="0">
                <a:sym typeface="Wingdings" panose="05000000000000000000" pitchFamily="2" charset="2"/>
              </a:rPr>
              <a:t>Zwecke</a:t>
            </a:r>
            <a:r>
              <a:rPr lang="en-US" sz="2000" dirty="0" smtClean="0">
                <a:sym typeface="Wingdings" panose="05000000000000000000" pitchFamily="2" charset="2"/>
              </a:rPr>
              <a:t> </a:t>
            </a:r>
            <a:r>
              <a:rPr lang="en-US" sz="2000" dirty="0" err="1" smtClean="0">
                <a:sym typeface="Wingdings" panose="05000000000000000000" pitchFamily="2" charset="2"/>
              </a:rPr>
              <a:t>sind</a:t>
            </a:r>
            <a:r>
              <a:rPr lang="en-US" sz="2000" dirty="0" smtClean="0">
                <a:sym typeface="Wingdings" panose="05000000000000000000" pitchFamily="2" charset="2"/>
              </a:rPr>
              <a:t>: </a:t>
            </a:r>
            <a:r>
              <a:rPr lang="en-US" sz="2000" dirty="0" err="1" smtClean="0">
                <a:sym typeface="Wingdings" panose="05000000000000000000" pitchFamily="2" charset="2"/>
              </a:rPr>
              <a:t>Überblick</a:t>
            </a:r>
            <a:r>
              <a:rPr lang="en-US" sz="2000" dirty="0" smtClean="0">
                <a:sym typeface="Wingdings" panose="05000000000000000000" pitchFamily="2" charset="2"/>
              </a:rPr>
              <a:t> </a:t>
            </a:r>
            <a:r>
              <a:rPr lang="en-US" sz="2000" dirty="0" err="1" smtClean="0">
                <a:sym typeface="Wingdings" panose="05000000000000000000" pitchFamily="2" charset="2"/>
              </a:rPr>
              <a:t>verschaffen</a:t>
            </a:r>
            <a:r>
              <a:rPr lang="en-US" sz="2000" dirty="0" smtClean="0">
                <a:sym typeface="Wingdings" panose="05000000000000000000" pitchFamily="2" charset="2"/>
              </a:rPr>
              <a:t>, </a:t>
            </a:r>
            <a:r>
              <a:rPr lang="en-US" sz="2000" dirty="0" err="1">
                <a:sym typeface="Wingdings" panose="05000000000000000000" pitchFamily="2" charset="2"/>
              </a:rPr>
              <a:t>Anleitung</a:t>
            </a:r>
            <a:r>
              <a:rPr lang="en-US" sz="2000" dirty="0">
                <a:sym typeface="Wingdings" panose="05000000000000000000" pitchFamily="2" charset="2"/>
              </a:rPr>
              <a:t> </a:t>
            </a:r>
            <a:r>
              <a:rPr lang="en-US" sz="2000" dirty="0" err="1" smtClean="0">
                <a:sym typeface="Wingdings" panose="05000000000000000000" pitchFamily="2" charset="2"/>
              </a:rPr>
              <a:t>geben</a:t>
            </a:r>
            <a:r>
              <a:rPr lang="en-US" sz="2000" dirty="0" smtClean="0">
                <a:sym typeface="Wingdings" panose="05000000000000000000" pitchFamily="2" charset="2"/>
              </a:rPr>
              <a:t>, </a:t>
            </a:r>
            <a:r>
              <a:rPr lang="en-US" sz="2000" dirty="0" err="1" smtClean="0">
                <a:sym typeface="Wingdings" panose="05000000000000000000" pitchFamily="2" charset="2"/>
              </a:rPr>
              <a:t>Druck</a:t>
            </a:r>
            <a:r>
              <a:rPr lang="en-US" sz="2000" dirty="0" smtClean="0">
                <a:sym typeface="Wingdings" panose="05000000000000000000" pitchFamily="2" charset="2"/>
              </a:rPr>
              <a:t> </a:t>
            </a:r>
            <a:r>
              <a:rPr lang="en-US" sz="2000" dirty="0" err="1" smtClean="0">
                <a:sym typeface="Wingdings" panose="05000000000000000000" pitchFamily="2" charset="2"/>
              </a:rPr>
              <a:t>durch</a:t>
            </a:r>
            <a:r>
              <a:rPr lang="en-US" sz="2000" dirty="0" smtClean="0">
                <a:sym typeface="Wingdings" panose="05000000000000000000" pitchFamily="2" charset="2"/>
              </a:rPr>
              <a:t> </a:t>
            </a:r>
            <a:r>
              <a:rPr lang="en-US" sz="2000" dirty="0" err="1" smtClean="0">
                <a:sym typeface="Wingdings" panose="05000000000000000000" pitchFamily="2" charset="2"/>
              </a:rPr>
              <a:t>Anrufe</a:t>
            </a:r>
            <a:r>
              <a:rPr lang="en-US" sz="2000" dirty="0" smtClean="0">
                <a:sym typeface="Wingdings" panose="05000000000000000000" pitchFamily="2" charset="2"/>
              </a:rPr>
              <a:t> und E-Mails </a:t>
            </a:r>
            <a:r>
              <a:rPr lang="en-US" sz="2000" dirty="0" err="1" smtClean="0">
                <a:sym typeface="Wingdings" panose="05000000000000000000" pitchFamily="2" charset="2"/>
              </a:rPr>
              <a:t>verringern</a:t>
            </a:r>
            <a:r>
              <a:rPr lang="en-US" sz="2000" dirty="0" smtClean="0">
                <a:sym typeface="Wingdings" panose="05000000000000000000" pitchFamily="2" charset="2"/>
              </a:rPr>
              <a:t>.</a:t>
            </a:r>
          </a:p>
          <a:p>
            <a:pPr marL="285750" indent="-285750">
              <a:buFont typeface="Arial" panose="020B0604020202020204" pitchFamily="34" charset="0"/>
              <a:buChar char="•"/>
            </a:pPr>
            <a:r>
              <a:rPr lang="en-US" sz="2000" b="1" dirty="0" err="1" smtClean="0">
                <a:sym typeface="Wingdings" panose="05000000000000000000" pitchFamily="2" charset="2"/>
              </a:rPr>
              <a:t>Ansatzpunkte</a:t>
            </a:r>
            <a:r>
              <a:rPr lang="en-US" sz="2000" b="1" dirty="0" smtClean="0">
                <a:sym typeface="Wingdings" panose="05000000000000000000" pitchFamily="2" charset="2"/>
              </a:rPr>
              <a:t>:</a:t>
            </a:r>
          </a:p>
          <a:p>
            <a:pPr marL="742950" lvl="1" indent="-285750">
              <a:buFont typeface="Arial" panose="020B0604020202020204" pitchFamily="34" charset="0"/>
              <a:buChar char="•"/>
            </a:pPr>
            <a:r>
              <a:rPr lang="en-US" sz="2000" dirty="0" err="1" smtClean="0">
                <a:sym typeface="Wingdings" panose="05000000000000000000" pitchFamily="2" charset="2"/>
              </a:rPr>
              <a:t>Nutzer</a:t>
            </a:r>
            <a:r>
              <a:rPr lang="en-US" sz="2000" dirty="0" smtClean="0">
                <a:sym typeface="Wingdings" panose="05000000000000000000" pitchFamily="2" charset="2"/>
              </a:rPr>
              <a:t> </a:t>
            </a:r>
            <a:r>
              <a:rPr lang="en-US" sz="2000" dirty="0" err="1" smtClean="0">
                <a:sym typeface="Wingdings" panose="05000000000000000000" pitchFamily="2" charset="2"/>
              </a:rPr>
              <a:t>scannen</a:t>
            </a:r>
            <a:r>
              <a:rPr lang="en-US" sz="2000" dirty="0" smtClean="0">
                <a:sym typeface="Wingdings" panose="05000000000000000000" pitchFamily="2" charset="2"/>
              </a:rPr>
              <a:t> Seiten </a:t>
            </a:r>
            <a:r>
              <a:rPr lang="en-US" sz="2000" dirty="0" err="1" smtClean="0">
                <a:sym typeface="Wingdings" panose="05000000000000000000" pitchFamily="2" charset="2"/>
              </a:rPr>
              <a:t>nach</a:t>
            </a:r>
            <a:r>
              <a:rPr lang="en-US" sz="2000" dirty="0" smtClean="0">
                <a:sym typeface="Wingdings" panose="05000000000000000000" pitchFamily="2" charset="2"/>
              </a:rPr>
              <a:t> </a:t>
            </a:r>
            <a:r>
              <a:rPr lang="en-US" sz="2000" dirty="0" err="1" smtClean="0">
                <a:sym typeface="Wingdings" panose="05000000000000000000" pitchFamily="2" charset="2"/>
              </a:rPr>
              <a:t>Begriffen</a:t>
            </a:r>
            <a:r>
              <a:rPr lang="en-US" sz="2000" dirty="0">
                <a:sym typeface="Wingdings" panose="05000000000000000000" pitchFamily="2" charset="2"/>
              </a:rPr>
              <a:t> </a:t>
            </a:r>
            <a:r>
              <a:rPr lang="en-US" sz="2000" dirty="0" smtClean="0">
                <a:sym typeface="Wingdings" panose="05000000000000000000" pitchFamily="2" charset="2"/>
              </a:rPr>
              <a:t>– </a:t>
            </a:r>
            <a:r>
              <a:rPr lang="en-US" sz="2000" dirty="0" err="1" smtClean="0">
                <a:sym typeface="Wingdings" panose="05000000000000000000" pitchFamily="2" charset="2"/>
              </a:rPr>
              <a:t>nach</a:t>
            </a:r>
            <a:r>
              <a:rPr lang="en-US" sz="2000" dirty="0" smtClean="0">
                <a:sym typeface="Wingdings" panose="05000000000000000000" pitchFamily="2" charset="2"/>
              </a:rPr>
              <a:t> </a:t>
            </a:r>
            <a:r>
              <a:rPr lang="en-US" sz="2000" dirty="0" err="1" smtClean="0">
                <a:sym typeface="Wingdings" panose="05000000000000000000" pitchFamily="2" charset="2"/>
              </a:rPr>
              <a:t>bekannten</a:t>
            </a:r>
            <a:r>
              <a:rPr lang="en-US" sz="2000" dirty="0" smtClean="0">
                <a:sym typeface="Wingdings" panose="05000000000000000000" pitchFamily="2" charset="2"/>
              </a:rPr>
              <a:t> </a:t>
            </a:r>
            <a:r>
              <a:rPr lang="en-US" sz="2000" dirty="0" err="1" smtClean="0">
                <a:sym typeface="Wingdings" panose="05000000000000000000" pitchFamily="2" charset="2"/>
              </a:rPr>
              <a:t>oder</a:t>
            </a:r>
            <a:r>
              <a:rPr lang="en-US" sz="2000" dirty="0" smtClean="0">
                <a:sym typeface="Wingdings" panose="05000000000000000000" pitchFamily="2" charset="2"/>
              </a:rPr>
              <a:t> </a:t>
            </a:r>
            <a:r>
              <a:rPr lang="en-US" sz="2000" dirty="0" err="1" smtClean="0">
                <a:sym typeface="Wingdings" panose="05000000000000000000" pitchFamily="2" charset="2"/>
              </a:rPr>
              <a:t>angenommenen</a:t>
            </a:r>
            <a:r>
              <a:rPr lang="en-US" sz="2000" dirty="0" smtClean="0">
                <a:sym typeface="Wingdings" panose="05000000000000000000" pitchFamily="2" charset="2"/>
              </a:rPr>
              <a:t> </a:t>
            </a:r>
            <a:r>
              <a:rPr lang="en-US" sz="2000" dirty="0" err="1" smtClean="0">
                <a:sym typeface="Wingdings" panose="05000000000000000000" pitchFamily="2" charset="2"/>
              </a:rPr>
              <a:t>Bezeichnungen</a:t>
            </a:r>
            <a:endParaRPr lang="en-US" sz="2000" dirty="0" smtClean="0">
              <a:sym typeface="Wingdings" panose="05000000000000000000" pitchFamily="2" charset="2"/>
            </a:endParaRPr>
          </a:p>
          <a:p>
            <a:pPr marL="742950" lvl="1" indent="-285750">
              <a:buFont typeface="Arial" panose="020B0604020202020204" pitchFamily="34" charset="0"/>
              <a:buChar char="•"/>
            </a:pPr>
            <a:r>
              <a:rPr lang="en-US" sz="2000" dirty="0" err="1" smtClean="0">
                <a:sym typeface="Wingdings" panose="05000000000000000000" pitchFamily="2" charset="2"/>
              </a:rPr>
              <a:t>Bei</a:t>
            </a:r>
            <a:r>
              <a:rPr lang="en-US" sz="2000" dirty="0" smtClean="0">
                <a:sym typeface="Wingdings" panose="05000000000000000000" pitchFamily="2" charset="2"/>
              </a:rPr>
              <a:t> </a:t>
            </a:r>
            <a:r>
              <a:rPr lang="en-US" sz="2000" dirty="0" err="1" smtClean="0">
                <a:sym typeface="Wingdings" panose="05000000000000000000" pitchFamily="2" charset="2"/>
              </a:rPr>
              <a:t>komplexen</a:t>
            </a:r>
            <a:r>
              <a:rPr lang="en-US" sz="2000" dirty="0" smtClean="0">
                <a:sym typeface="Wingdings" panose="05000000000000000000" pitchFamily="2" charset="2"/>
              </a:rPr>
              <a:t> </a:t>
            </a:r>
            <a:r>
              <a:rPr lang="en-US" sz="2000" dirty="0" err="1" smtClean="0">
                <a:sym typeface="Wingdings" panose="05000000000000000000" pitchFamily="2" charset="2"/>
              </a:rPr>
              <a:t>Inhalten</a:t>
            </a:r>
            <a:r>
              <a:rPr lang="en-US" sz="2000" dirty="0" smtClean="0">
                <a:sym typeface="Wingdings" panose="05000000000000000000" pitchFamily="2" charset="2"/>
              </a:rPr>
              <a:t> </a:t>
            </a:r>
            <a:r>
              <a:rPr lang="en-US" sz="2000" dirty="0" err="1" smtClean="0">
                <a:sym typeface="Wingdings" panose="05000000000000000000" pitchFamily="2" charset="2"/>
              </a:rPr>
              <a:t>geben</a:t>
            </a:r>
            <a:r>
              <a:rPr lang="en-US" sz="2000" dirty="0" smtClean="0">
                <a:sym typeface="Wingdings" panose="05000000000000000000" pitchFamily="2" charset="2"/>
              </a:rPr>
              <a:t> die </a:t>
            </a:r>
            <a:r>
              <a:rPr lang="en-US" sz="2000" dirty="0" err="1" smtClean="0">
                <a:sym typeface="Wingdings" panose="05000000000000000000" pitchFamily="2" charset="2"/>
              </a:rPr>
              <a:t>Nutzer</a:t>
            </a:r>
            <a:r>
              <a:rPr lang="en-US" sz="2000" dirty="0" smtClean="0">
                <a:sym typeface="Wingdings" panose="05000000000000000000" pitchFamily="2" charset="2"/>
              </a:rPr>
              <a:t> </a:t>
            </a:r>
            <a:r>
              <a:rPr lang="en-US" sz="2000" dirty="0" err="1" smtClean="0">
                <a:sym typeface="Wingdings" panose="05000000000000000000" pitchFamily="2" charset="2"/>
              </a:rPr>
              <a:t>schneller</a:t>
            </a:r>
            <a:r>
              <a:rPr lang="en-US" sz="2000" dirty="0" smtClean="0">
                <a:sym typeface="Wingdings" panose="05000000000000000000" pitchFamily="2" charset="2"/>
              </a:rPr>
              <a:t> auf – </a:t>
            </a:r>
            <a:r>
              <a:rPr lang="en-US" sz="2000" dirty="0" err="1" smtClean="0">
                <a:sym typeface="Wingdings" panose="05000000000000000000" pitchFamily="2" charset="2"/>
              </a:rPr>
              <a:t>hier</a:t>
            </a:r>
            <a:r>
              <a:rPr lang="en-US" sz="2000" dirty="0" smtClean="0">
                <a:sym typeface="Wingdings" panose="05000000000000000000" pitchFamily="2" charset="2"/>
              </a:rPr>
              <a:t> </a:t>
            </a:r>
            <a:r>
              <a:rPr lang="en-US" sz="2000" dirty="0" err="1" smtClean="0">
                <a:sym typeface="Wingdings" panose="05000000000000000000" pitchFamily="2" charset="2"/>
              </a:rPr>
              <a:t>helfen</a:t>
            </a:r>
            <a:r>
              <a:rPr lang="en-US" sz="2000" dirty="0" smtClean="0">
                <a:sym typeface="Wingdings" panose="05000000000000000000" pitchFamily="2" charset="2"/>
              </a:rPr>
              <a:t> </a:t>
            </a:r>
            <a:r>
              <a:rPr lang="en-US" sz="2000" dirty="0" err="1" smtClean="0">
                <a:sym typeface="Wingdings" panose="05000000000000000000" pitchFamily="2" charset="2"/>
              </a:rPr>
              <a:t>konkrete</a:t>
            </a:r>
            <a:r>
              <a:rPr lang="en-US" sz="2000" dirty="0" smtClean="0">
                <a:sym typeface="Wingdings" panose="05000000000000000000" pitchFamily="2" charset="2"/>
              </a:rPr>
              <a:t> </a:t>
            </a:r>
            <a:r>
              <a:rPr lang="en-US" sz="2000" dirty="0" err="1" smtClean="0">
                <a:sym typeface="Wingdings" panose="05000000000000000000" pitchFamily="2" charset="2"/>
              </a:rPr>
              <a:t>Kontakte</a:t>
            </a:r>
            <a:r>
              <a:rPr lang="en-US" sz="2000" dirty="0" smtClean="0">
                <a:sym typeface="Wingdings" panose="05000000000000000000" pitchFamily="2" charset="2"/>
              </a:rPr>
              <a:t> </a:t>
            </a:r>
            <a:r>
              <a:rPr lang="en-US" sz="2000" dirty="0" err="1" smtClean="0">
                <a:sym typeface="Wingdings" panose="05000000000000000000" pitchFamily="2" charset="2"/>
              </a:rPr>
              <a:t>besser</a:t>
            </a:r>
            <a:endParaRPr lang="en-US" sz="2000" dirty="0" smtClean="0">
              <a:sym typeface="Wingdings" panose="05000000000000000000" pitchFamily="2" charset="2"/>
            </a:endParaRPr>
          </a:p>
          <a:p>
            <a:pPr marL="742950" lvl="1" indent="-285750">
              <a:buFont typeface="Arial" panose="020B0604020202020204" pitchFamily="34" charset="0"/>
              <a:buChar char="•"/>
            </a:pPr>
            <a:r>
              <a:rPr lang="en-US" sz="2000" dirty="0" err="1" smtClean="0">
                <a:sym typeface="Wingdings" panose="05000000000000000000" pitchFamily="2" charset="2"/>
              </a:rPr>
              <a:t>Fragen</a:t>
            </a:r>
            <a:r>
              <a:rPr lang="en-US" sz="2000" dirty="0" smtClean="0">
                <a:sym typeface="Wingdings" panose="05000000000000000000" pitchFamily="2" charset="2"/>
              </a:rPr>
              <a:t> und </a:t>
            </a:r>
            <a:r>
              <a:rPr lang="en-US" sz="2000" dirty="0" err="1" smtClean="0">
                <a:sym typeface="Wingdings" panose="05000000000000000000" pitchFamily="2" charset="2"/>
              </a:rPr>
              <a:t>Antworten</a:t>
            </a:r>
            <a:r>
              <a:rPr lang="en-US" sz="2000" dirty="0" smtClean="0">
                <a:sym typeface="Wingdings" panose="05000000000000000000" pitchFamily="2" charset="2"/>
              </a:rPr>
              <a:t> (FAQ), wo </a:t>
            </a:r>
            <a:r>
              <a:rPr lang="en-US" sz="2000" dirty="0" err="1" smtClean="0">
                <a:sym typeface="Wingdings" panose="05000000000000000000" pitchFamily="2" charset="2"/>
              </a:rPr>
              <a:t>sinnvoll</a:t>
            </a:r>
            <a:endParaRPr lang="en-US" sz="2000" dirty="0" smtClean="0">
              <a:sym typeface="Wingdings" panose="05000000000000000000" pitchFamily="2" charset="2"/>
            </a:endParaRPr>
          </a:p>
          <a:p>
            <a:pPr marL="742950" lvl="1" indent="-285750">
              <a:buFont typeface="Arial" panose="020B0604020202020204" pitchFamily="34" charset="0"/>
              <a:buChar char="•"/>
            </a:pPr>
            <a:r>
              <a:rPr lang="en-US" sz="2000" b="1" dirty="0" smtClean="0">
                <a:sym typeface="Wingdings" panose="05000000000000000000" pitchFamily="2" charset="2"/>
              </a:rPr>
              <a:t>…und auf den </a:t>
            </a:r>
            <a:r>
              <a:rPr lang="en-US" sz="2000" b="1" dirty="0" err="1" smtClean="0">
                <a:sym typeface="Wingdings" panose="05000000000000000000" pitchFamily="2" charset="2"/>
              </a:rPr>
              <a:t>folgenden</a:t>
            </a:r>
            <a:r>
              <a:rPr lang="en-US" sz="2000" b="1" dirty="0" smtClean="0">
                <a:sym typeface="Wingdings" panose="05000000000000000000" pitchFamily="2" charset="2"/>
              </a:rPr>
              <a:t> </a:t>
            </a:r>
            <a:r>
              <a:rPr lang="en-US" sz="2000" b="1" dirty="0" err="1" smtClean="0">
                <a:sym typeface="Wingdings" panose="05000000000000000000" pitchFamily="2" charset="2"/>
              </a:rPr>
              <a:t>Folien</a:t>
            </a:r>
            <a:r>
              <a:rPr lang="en-US" sz="2000" b="1" dirty="0" smtClean="0">
                <a:sym typeface="Wingdings" panose="05000000000000000000" pitchFamily="2" charset="2"/>
              </a:rPr>
              <a:t>:</a:t>
            </a:r>
          </a:p>
          <a:p>
            <a:pPr marL="742950" lvl="1" indent="-285750">
              <a:buFont typeface="Arial" panose="020B0604020202020204" pitchFamily="34" charset="0"/>
              <a:buChar char="•"/>
            </a:pPr>
            <a:endParaRPr lang="en-US" sz="2000" dirty="0" smtClean="0">
              <a:sym typeface="Wingdings" panose="05000000000000000000" pitchFamily="2" charset="2"/>
            </a:endParaRPr>
          </a:p>
          <a:p>
            <a:pPr marL="742950" lvl="1" indent="-285750">
              <a:buFont typeface="Arial" panose="020B0604020202020204" pitchFamily="34" charset="0"/>
              <a:buChar char="•"/>
            </a:pPr>
            <a:endParaRPr lang="en-US" sz="2000" dirty="0">
              <a:sym typeface="Wingdings" panose="05000000000000000000" pitchFamily="2" charset="2"/>
            </a:endParaRPr>
          </a:p>
        </p:txBody>
      </p:sp>
    </p:spTree>
    <p:extLst>
      <p:ext uri="{BB962C8B-B14F-4D97-AF65-F5344CB8AC3E}">
        <p14:creationId xmlns:p14="http://schemas.microsoft.com/office/powerpoint/2010/main" val="31825507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a:t>Unterschiede zu gedruckten </a:t>
            </a:r>
            <a:r>
              <a:rPr lang="de-DE" sz="2400" dirty="0" smtClean="0"/>
              <a:t>Texten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128</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616101"/>
          </a:xfrm>
          <a:prstGeom prst="rect">
            <a:avLst/>
          </a:prstGeom>
          <a:noFill/>
        </p:spPr>
        <p:txBody>
          <a:bodyPr wrap="square" rtlCol="0">
            <a:spAutoFit/>
          </a:bodyPr>
          <a:lstStyle/>
          <a:p>
            <a:pPr marL="285750" indent="-285750">
              <a:buFont typeface="Arial" panose="020B0604020202020204" pitchFamily="34" charset="0"/>
              <a:buChar char="•"/>
            </a:pPr>
            <a:r>
              <a:rPr lang="de-DE" sz="2000" dirty="0">
                <a:sym typeface="Wingdings" panose="05000000000000000000" pitchFamily="2" charset="2"/>
              </a:rPr>
              <a:t>Häppchen statt Brocken – Texte deutlich gliedern für eine gute Lesbarkeit! Nutzen Sie:</a:t>
            </a:r>
          </a:p>
          <a:p>
            <a:pPr marL="825750" lvl="1" indent="-285750">
              <a:buFont typeface="Arial" panose="020B0604020202020204" pitchFamily="34" charset="0"/>
              <a:buChar char="•"/>
            </a:pPr>
            <a:r>
              <a:rPr lang="de-DE" dirty="0"/>
              <a:t>Absätze statt Umbrüche!</a:t>
            </a:r>
          </a:p>
          <a:p>
            <a:pPr marL="1080000" lvl="2" indent="0"/>
            <a:r>
              <a:rPr lang="de-DE" sz="1600" dirty="0"/>
              <a:t>(Ausnahmen: Adressangaben. Umbrüche mit </a:t>
            </a:r>
            <a:r>
              <a:rPr lang="de-DE" sz="1600" dirty="0" err="1"/>
              <a:t>Shift+Return</a:t>
            </a:r>
            <a:r>
              <a:rPr lang="de-DE" sz="1600" dirty="0"/>
              <a:t>)</a:t>
            </a:r>
            <a:endParaRPr lang="de-DE" sz="1600" dirty="0">
              <a:sym typeface="Wingdings" panose="05000000000000000000" pitchFamily="2" charset="2"/>
            </a:endParaRPr>
          </a:p>
          <a:p>
            <a:pPr marL="825750" lvl="1" indent="-285750">
              <a:buFont typeface="Arial" panose="020B0604020202020204" pitchFamily="34" charset="0"/>
              <a:buChar char="•"/>
            </a:pPr>
            <a:r>
              <a:rPr lang="de-DE" dirty="0">
                <a:sym typeface="Wingdings" panose="05000000000000000000" pitchFamily="2" charset="2"/>
              </a:rPr>
              <a:t>Listenpunkte statt Fließtext</a:t>
            </a:r>
          </a:p>
          <a:p>
            <a:pPr marL="825750" lvl="1" indent="-285750">
              <a:buFont typeface="Arial" panose="020B0604020202020204" pitchFamily="34" charset="0"/>
              <a:buChar char="•"/>
            </a:pPr>
            <a:r>
              <a:rPr lang="de-DE" dirty="0" smtClean="0">
                <a:sym typeface="Wingdings" panose="05000000000000000000" pitchFamily="2" charset="2"/>
              </a:rPr>
              <a:t>Gliedernde </a:t>
            </a:r>
            <a:r>
              <a:rPr lang="de-DE" dirty="0">
                <a:sym typeface="Wingdings" panose="05000000000000000000" pitchFamily="2" charset="2"/>
              </a:rPr>
              <a:t>Elemente: </a:t>
            </a:r>
            <a:r>
              <a:rPr lang="de-DE" dirty="0" smtClean="0">
                <a:sym typeface="Wingdings" panose="05000000000000000000" pitchFamily="2" charset="2"/>
              </a:rPr>
              <a:t>Zwischenüberschriften 3 bis 5, optische Hinweise, Akkordeon</a:t>
            </a:r>
            <a:endParaRPr lang="de-DE" dirty="0">
              <a:sym typeface="Wingdings" panose="05000000000000000000" pitchFamily="2" charset="2"/>
            </a:endParaRPr>
          </a:p>
          <a:p>
            <a:pPr marL="825750" lvl="1" indent="-285750">
              <a:buFont typeface="Arial" panose="020B0604020202020204" pitchFamily="34" charset="0"/>
              <a:buChar char="•"/>
            </a:pPr>
            <a:r>
              <a:rPr lang="de-DE" dirty="0">
                <a:sym typeface="Wingdings" panose="05000000000000000000" pitchFamily="2" charset="2"/>
              </a:rPr>
              <a:t>Tabellen </a:t>
            </a:r>
            <a:r>
              <a:rPr lang="de-DE" dirty="0" smtClean="0">
                <a:solidFill>
                  <a:srgbClr val="FF0000"/>
                </a:solidFill>
                <a:sym typeface="Wingdings" panose="05000000000000000000" pitchFamily="2" charset="2"/>
              </a:rPr>
              <a:t>nur in Ausnahmefällen</a:t>
            </a:r>
            <a:r>
              <a:rPr lang="de-DE" dirty="0" smtClean="0">
                <a:sym typeface="Wingdings" panose="05000000000000000000" pitchFamily="2" charset="2"/>
              </a:rPr>
              <a:t> </a:t>
            </a:r>
            <a:r>
              <a:rPr lang="de-DE" dirty="0">
                <a:sym typeface="Wingdings" panose="05000000000000000000" pitchFamily="2" charset="2"/>
              </a:rPr>
              <a:t>(Lesbarkeit, Tauglichkeit für mobile Geräte</a:t>
            </a:r>
            <a:r>
              <a:rPr lang="de-DE" dirty="0" smtClean="0">
                <a:sym typeface="Wingdings" panose="05000000000000000000" pitchFamily="2" charset="2"/>
              </a:rPr>
              <a:t>)</a:t>
            </a:r>
            <a:endParaRPr lang="de-DE" dirty="0">
              <a:sym typeface="Wingdings" panose="05000000000000000000" pitchFamily="2" charset="2"/>
            </a:endParaRPr>
          </a:p>
        </p:txBody>
      </p:sp>
      <p:sp>
        <p:nvSpPr>
          <p:cNvPr id="8" name="Textfeld 7"/>
          <p:cNvSpPr txBox="1"/>
          <p:nvPr/>
        </p:nvSpPr>
        <p:spPr>
          <a:xfrm>
            <a:off x="474870" y="4627838"/>
            <a:ext cx="8269356" cy="1631216"/>
          </a:xfrm>
          <a:prstGeom prst="rect">
            <a:avLst/>
          </a:prstGeom>
          <a:noFill/>
        </p:spPr>
        <p:txBody>
          <a:bodyPr wrap="square" rtlCol="0">
            <a:spAutoFit/>
          </a:bodyPr>
          <a:lstStyle/>
          <a:p>
            <a:pPr marL="368550" indent="-285750">
              <a:buFont typeface="Arial" panose="020B0604020202020204" pitchFamily="34" charset="0"/>
              <a:buChar char="•"/>
            </a:pPr>
            <a:r>
              <a:rPr lang="de-DE" sz="2000" dirty="0" smtClean="0">
                <a:sym typeface="Wingdings" panose="05000000000000000000" pitchFamily="2" charset="2"/>
              </a:rPr>
              <a:t>Webauftritt </a:t>
            </a:r>
            <a:r>
              <a:rPr lang="de-DE" sz="2000" dirty="0">
                <a:sym typeface="Wingdings" panose="05000000000000000000" pitchFamily="2" charset="2"/>
              </a:rPr>
              <a:t>soll aus „aus einem Guss“ sein und über alle Seiten hinweg gleich </a:t>
            </a:r>
            <a:r>
              <a:rPr lang="de-DE" sz="2000" dirty="0" smtClean="0">
                <a:sym typeface="Wingdings" panose="05000000000000000000" pitchFamily="2" charset="2"/>
              </a:rPr>
              <a:t>nutzbar sein (Corporate Wording)</a:t>
            </a:r>
            <a:endParaRPr lang="de-DE" sz="2000" dirty="0">
              <a:sym typeface="Wingdings" panose="05000000000000000000" pitchFamily="2" charset="2"/>
            </a:endParaRPr>
          </a:p>
          <a:p>
            <a:pPr marL="368550" indent="-285750">
              <a:buFont typeface="Arial" panose="020B0604020202020204" pitchFamily="34" charset="0"/>
              <a:buChar char="•"/>
            </a:pPr>
            <a:r>
              <a:rPr lang="de-DE" sz="2000" dirty="0">
                <a:sym typeface="Wingdings" panose="05000000000000000000" pitchFamily="2" charset="2"/>
              </a:rPr>
              <a:t>Die geänderten Nutzungsgewohnheiten (Aufmerksamkeit) und die Darstellung auf mobilen Geräten verstärken diese Unterschiede noch</a:t>
            </a:r>
          </a:p>
        </p:txBody>
      </p:sp>
    </p:spTree>
    <p:extLst>
      <p:ext uri="{BB962C8B-B14F-4D97-AF65-F5344CB8AC3E}">
        <p14:creationId xmlns:p14="http://schemas.microsoft.com/office/powerpoint/2010/main" val="15475961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Nutzeransprache</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129</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3785652"/>
          </a:xfrm>
          <a:prstGeom prst="rect">
            <a:avLst/>
          </a:prstGeom>
          <a:noFill/>
        </p:spPr>
        <p:txBody>
          <a:bodyPr wrap="square" rtlCol="0">
            <a:spAutoFit/>
          </a:bodyPr>
          <a:lstStyle/>
          <a:p>
            <a:pPr marL="285750" indent="-285750">
              <a:buFont typeface="Arial" panose="020B0604020202020204" pitchFamily="34" charset="0"/>
              <a:buChar char="•"/>
            </a:pPr>
            <a:r>
              <a:rPr lang="de-DE" sz="2400" dirty="0" smtClean="0"/>
              <a:t>Aktive Ansprache ist besser als passives Amtsdeutsch:</a:t>
            </a:r>
          </a:p>
          <a:p>
            <a:pPr marL="742950" lvl="1" indent="-285750">
              <a:buFont typeface="Arial" panose="020B0604020202020204" pitchFamily="34" charset="0"/>
              <a:buChar char="•"/>
            </a:pPr>
            <a:r>
              <a:rPr lang="de-DE" sz="2400" dirty="0" smtClean="0"/>
              <a:t>„Reichen </a:t>
            </a:r>
            <a:r>
              <a:rPr lang="de-DE" sz="2400" dirty="0" smtClean="0">
                <a:solidFill>
                  <a:srgbClr val="FF0000"/>
                </a:solidFill>
              </a:rPr>
              <a:t>Sie</a:t>
            </a:r>
            <a:r>
              <a:rPr lang="de-DE" sz="2400" dirty="0" smtClean="0"/>
              <a:t> die Unterlagen bis zum 15. April ein. Innerhalb von 30 Tagen erhalten </a:t>
            </a:r>
            <a:r>
              <a:rPr lang="de-DE" sz="2400" dirty="0" smtClean="0">
                <a:solidFill>
                  <a:srgbClr val="FF0000"/>
                </a:solidFill>
              </a:rPr>
              <a:t>Sie</a:t>
            </a:r>
            <a:r>
              <a:rPr lang="de-DE" sz="2400" dirty="0" smtClean="0"/>
              <a:t> den Bescheid per Post“ </a:t>
            </a:r>
            <a:r>
              <a:rPr lang="de-DE" sz="2400" dirty="0" smtClean="0">
                <a:sym typeface="Wingdings" panose="05000000000000000000" pitchFamily="2" charset="2"/>
              </a:rPr>
              <a:t> aktiv</a:t>
            </a:r>
            <a:endParaRPr lang="de-DE" sz="2400" dirty="0" smtClean="0"/>
          </a:p>
          <a:p>
            <a:pPr marL="742950" lvl="1" indent="-285750">
              <a:buFont typeface="Arial" panose="020B0604020202020204" pitchFamily="34" charset="0"/>
              <a:buChar char="•"/>
            </a:pPr>
            <a:r>
              <a:rPr lang="de-DE" sz="2400" dirty="0" smtClean="0"/>
              <a:t>„Die Unterlagen müssen bis zum 15. April eingereicht </a:t>
            </a:r>
            <a:r>
              <a:rPr lang="de-DE" sz="2400" dirty="0" smtClean="0">
                <a:solidFill>
                  <a:srgbClr val="FF0000"/>
                </a:solidFill>
              </a:rPr>
              <a:t>werden</a:t>
            </a:r>
            <a:r>
              <a:rPr lang="de-DE" sz="2400" dirty="0" smtClean="0"/>
              <a:t>. Die Bescheide </a:t>
            </a:r>
            <a:r>
              <a:rPr lang="de-DE" sz="2400" dirty="0" smtClean="0">
                <a:solidFill>
                  <a:srgbClr val="FF0000"/>
                </a:solidFill>
              </a:rPr>
              <a:t>werden</a:t>
            </a:r>
            <a:r>
              <a:rPr lang="de-DE" sz="2400" dirty="0" smtClean="0"/>
              <a:t> innerhalb von 30 Tagen zugestellt“. </a:t>
            </a:r>
            <a:r>
              <a:rPr lang="de-DE" sz="2400" dirty="0" smtClean="0">
                <a:sym typeface="Wingdings" panose="05000000000000000000" pitchFamily="2" charset="2"/>
              </a:rPr>
              <a:t> passiv</a:t>
            </a:r>
            <a:endParaRPr lang="de-DE" sz="2400" dirty="0" smtClean="0"/>
          </a:p>
          <a:p>
            <a:pPr marL="285750" indent="-285750">
              <a:buFont typeface="Arial" panose="020B0604020202020204" pitchFamily="34" charset="0"/>
              <a:buChar char="•"/>
            </a:pPr>
            <a:r>
              <a:rPr lang="de-DE" sz="2400" dirty="0" smtClean="0"/>
              <a:t>Vermeiden Sie passive Formulierungen mit „man“</a:t>
            </a:r>
          </a:p>
          <a:p>
            <a:pPr marL="285750" indent="-285750">
              <a:buFont typeface="Arial" panose="020B0604020202020204" pitchFamily="34" charset="0"/>
              <a:buChar char="•"/>
            </a:pPr>
            <a:r>
              <a:rPr lang="en-US" sz="2400" dirty="0" err="1" smtClean="0"/>
              <a:t>Servicecharakter</a:t>
            </a:r>
            <a:r>
              <a:rPr lang="en-US" sz="2400" dirty="0" smtClean="0"/>
              <a:t> der </a:t>
            </a:r>
            <a:r>
              <a:rPr lang="en-US" sz="2400" dirty="0" err="1" smtClean="0"/>
              <a:t>Einrichtungen</a:t>
            </a:r>
            <a:r>
              <a:rPr lang="en-US" sz="2400" dirty="0" smtClean="0"/>
              <a:t> </a:t>
            </a:r>
            <a:r>
              <a:rPr lang="en-US" sz="2400" dirty="0" err="1" smtClean="0"/>
              <a:t>sollte</a:t>
            </a:r>
            <a:r>
              <a:rPr lang="en-US" sz="2400" dirty="0"/>
              <a:t> </a:t>
            </a:r>
            <a:r>
              <a:rPr lang="en-US" sz="2400" dirty="0" err="1" smtClean="0"/>
              <a:t>immer</a:t>
            </a:r>
            <a:r>
              <a:rPr lang="en-US" sz="2400" dirty="0" smtClean="0"/>
              <a:t> </a:t>
            </a:r>
            <a:r>
              <a:rPr lang="en-US" sz="2400" dirty="0" err="1" smtClean="0"/>
              <a:t>erhalten</a:t>
            </a:r>
            <a:r>
              <a:rPr lang="en-US" sz="2400" dirty="0" smtClean="0"/>
              <a:t> </a:t>
            </a:r>
            <a:r>
              <a:rPr lang="en-US" sz="2400" dirty="0" err="1" smtClean="0"/>
              <a:t>bleiben</a:t>
            </a:r>
            <a:r>
              <a:rPr lang="en-US" sz="2400" dirty="0" smtClean="0"/>
              <a:t>, </a:t>
            </a:r>
            <a:r>
              <a:rPr lang="en-US" sz="2400" dirty="0" err="1" smtClean="0"/>
              <a:t>trotz</a:t>
            </a:r>
            <a:r>
              <a:rPr lang="en-US" sz="2400" dirty="0" smtClean="0"/>
              <a:t> </a:t>
            </a:r>
            <a:r>
              <a:rPr lang="en-US" sz="2400" dirty="0" err="1" smtClean="0"/>
              <a:t>aller</a:t>
            </a:r>
            <a:r>
              <a:rPr lang="en-US" sz="2400" dirty="0" smtClean="0"/>
              <a:t> </a:t>
            </a:r>
            <a:r>
              <a:rPr lang="en-US" sz="2400" dirty="0" err="1" smtClean="0"/>
              <a:t>formalen</a:t>
            </a:r>
            <a:r>
              <a:rPr lang="en-US" sz="2400" dirty="0" smtClean="0"/>
              <a:t> </a:t>
            </a:r>
            <a:r>
              <a:rPr lang="en-US" sz="2400" dirty="0" err="1" smtClean="0"/>
              <a:t>Zwänge</a:t>
            </a:r>
            <a:endParaRPr lang="de-DE" sz="2400" dirty="0" smtClean="0"/>
          </a:p>
        </p:txBody>
      </p:sp>
    </p:spTree>
    <p:extLst>
      <p:ext uri="{BB962C8B-B14F-4D97-AF65-F5344CB8AC3E}">
        <p14:creationId xmlns:p14="http://schemas.microsoft.com/office/powerpoint/2010/main" val="3839875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Zusammenfassung: Orientierung in der Baumstruktur</a:t>
            </a:r>
          </a:p>
          <a:p>
            <a:pPr marL="0" indent="0">
              <a:buNone/>
            </a:pPr>
            <a:r>
              <a:rPr lang="de-DE" sz="2000" dirty="0" smtClean="0"/>
              <a:t>linke Navigation und </a:t>
            </a:r>
            <a:r>
              <a:rPr lang="de-DE" sz="2000" dirty="0" err="1" smtClean="0"/>
              <a:t>Breadcrumb</a:t>
            </a:r>
            <a:endParaRPr lang="de-DE" sz="2000" dirty="0" smtClean="0"/>
          </a:p>
          <a:p>
            <a:pPr marL="0" indent="0">
              <a:buNone/>
            </a:pPr>
            <a:endParaRPr lang="de-DE" sz="20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13</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508" r="35318"/>
          <a:stretch/>
        </p:blipFill>
        <p:spPr bwMode="auto">
          <a:xfrm>
            <a:off x="4269861" y="1624470"/>
            <a:ext cx="3573162" cy="39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712920" y="1802592"/>
            <a:ext cx="1441420" cy="369332"/>
          </a:xfrm>
          <a:prstGeom prst="rect">
            <a:avLst/>
          </a:prstGeom>
          <a:noFill/>
        </p:spPr>
        <p:txBody>
          <a:bodyPr wrap="none" rtlCol="0">
            <a:spAutoFit/>
          </a:bodyPr>
          <a:lstStyle/>
          <a:p>
            <a:r>
              <a:rPr lang="de-DE" dirty="0" err="1" smtClean="0"/>
              <a:t>Breadcrumb</a:t>
            </a:r>
            <a:endParaRPr lang="de-DE" dirty="0"/>
          </a:p>
        </p:txBody>
      </p:sp>
      <p:sp>
        <p:nvSpPr>
          <p:cNvPr id="10" name="Textfeld 9"/>
          <p:cNvSpPr txBox="1"/>
          <p:nvPr/>
        </p:nvSpPr>
        <p:spPr>
          <a:xfrm>
            <a:off x="712920" y="2775120"/>
            <a:ext cx="2717411" cy="2308324"/>
          </a:xfrm>
          <a:prstGeom prst="rect">
            <a:avLst/>
          </a:prstGeom>
          <a:noFill/>
        </p:spPr>
        <p:txBody>
          <a:bodyPr wrap="none" rtlCol="0">
            <a:spAutoFit/>
          </a:bodyPr>
          <a:lstStyle/>
          <a:p>
            <a:r>
              <a:rPr lang="de-DE" dirty="0"/>
              <a:t>Linke </a:t>
            </a:r>
            <a:r>
              <a:rPr lang="de-DE" dirty="0" smtClean="0"/>
              <a:t>Navigation</a:t>
            </a:r>
          </a:p>
          <a:p>
            <a:endParaRPr lang="de-DE" dirty="0"/>
          </a:p>
          <a:p>
            <a:r>
              <a:rPr lang="de-DE" dirty="0" smtClean="0"/>
              <a:t>Tiefe der Navigation:</a:t>
            </a:r>
          </a:p>
          <a:p>
            <a:pPr marL="285750" indent="-285750">
              <a:buFont typeface="Arial" panose="020B0604020202020204" pitchFamily="34" charset="0"/>
              <a:buChar char="•"/>
            </a:pPr>
            <a:r>
              <a:rPr lang="de-DE" dirty="0" smtClean="0"/>
              <a:t>Portal</a:t>
            </a:r>
          </a:p>
          <a:p>
            <a:pPr marL="285750" indent="-285750">
              <a:buFont typeface="Arial" panose="020B0604020202020204" pitchFamily="34" charset="0"/>
              <a:buChar char="•"/>
            </a:pPr>
            <a:r>
              <a:rPr lang="de-DE" dirty="0" smtClean="0"/>
              <a:t>Subportal</a:t>
            </a:r>
          </a:p>
          <a:p>
            <a:pPr marL="285750" indent="-285750">
              <a:buFont typeface="Arial" panose="020B0604020202020204" pitchFamily="34" charset="0"/>
              <a:buChar char="•"/>
            </a:pPr>
            <a:r>
              <a:rPr lang="de-DE" dirty="0" smtClean="0"/>
              <a:t>Inhaltsseite</a:t>
            </a:r>
          </a:p>
          <a:p>
            <a:pPr marL="285750" indent="-285750">
              <a:buFont typeface="Arial" panose="020B0604020202020204" pitchFamily="34" charset="0"/>
              <a:buChar char="•"/>
            </a:pPr>
            <a:r>
              <a:rPr lang="de-DE" dirty="0" smtClean="0"/>
              <a:t>Inhaltsseite (Ebene 4)</a:t>
            </a:r>
          </a:p>
          <a:p>
            <a:pPr marL="285750" indent="-285750">
              <a:buFont typeface="Arial" panose="020B0604020202020204" pitchFamily="34" charset="0"/>
              <a:buChar char="•"/>
            </a:pPr>
            <a:r>
              <a:rPr lang="de-DE" dirty="0" smtClean="0"/>
              <a:t>Inhaltsseite (Ebene 5)</a:t>
            </a:r>
            <a:endParaRPr lang="de-DE" dirty="0"/>
          </a:p>
        </p:txBody>
      </p:sp>
      <p:cxnSp>
        <p:nvCxnSpPr>
          <p:cNvPr id="14" name="Gerade Verbindung mit Pfeil 13"/>
          <p:cNvCxnSpPr/>
          <p:nvPr/>
        </p:nvCxnSpPr>
        <p:spPr>
          <a:xfrm flipV="1">
            <a:off x="2628900" y="1762478"/>
            <a:ext cx="1589222" cy="17427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628900" y="2803525"/>
            <a:ext cx="1498835" cy="1428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Abgerundetes Rechteck 18"/>
          <p:cNvSpPr/>
          <p:nvPr/>
        </p:nvSpPr>
        <p:spPr>
          <a:xfrm>
            <a:off x="4269861" y="1677899"/>
            <a:ext cx="3573162" cy="21290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4269861" y="2554198"/>
            <a:ext cx="1622939" cy="287505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5" name="Gerade Verbindung mit Pfeil 24"/>
          <p:cNvCxnSpPr/>
          <p:nvPr/>
        </p:nvCxnSpPr>
        <p:spPr>
          <a:xfrm flipV="1">
            <a:off x="3378317" y="3943350"/>
            <a:ext cx="1028583" cy="609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V="1">
            <a:off x="3430331" y="4552950"/>
            <a:ext cx="976569" cy="29210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V="1">
            <a:off x="2330450" y="3173632"/>
            <a:ext cx="2038350" cy="116976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26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9" grpId="0" animBg="1"/>
      <p:bldP spid="2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Kürzer ist besser</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130</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3170099"/>
          </a:xfrm>
          <a:prstGeom prst="rect">
            <a:avLst/>
          </a:prstGeom>
          <a:noFill/>
        </p:spPr>
        <p:txBody>
          <a:bodyPr wrap="square" rtlCol="0">
            <a:spAutoFit/>
          </a:bodyPr>
          <a:lstStyle/>
          <a:p>
            <a:pPr marL="342900" indent="-342900">
              <a:buFont typeface="Arial" panose="020B0604020202020204" pitchFamily="34" charset="0"/>
              <a:buChar char="•"/>
            </a:pPr>
            <a:r>
              <a:rPr lang="de-DE" sz="2000" dirty="0"/>
              <a:t>Reduzieren Sie Ihren Text aufs </a:t>
            </a:r>
            <a:r>
              <a:rPr lang="de-DE" sz="2000" dirty="0" smtClean="0"/>
              <a:t>Wesentliche</a:t>
            </a:r>
          </a:p>
          <a:p>
            <a:pPr marL="342900" indent="-342900">
              <a:buFont typeface="Arial" panose="020B0604020202020204" pitchFamily="34" charset="0"/>
              <a:buChar char="•"/>
            </a:pPr>
            <a:r>
              <a:rPr lang="de-DE" sz="2000" dirty="0" smtClean="0"/>
              <a:t>Vermeiden </a:t>
            </a:r>
            <a:r>
              <a:rPr lang="de-DE" sz="2000" dirty="0"/>
              <a:t>Sie zu lange </a:t>
            </a:r>
            <a:r>
              <a:rPr lang="de-DE" sz="2000" dirty="0" smtClean="0"/>
              <a:t>Sätze</a:t>
            </a:r>
          </a:p>
          <a:p>
            <a:pPr marL="342900" indent="-342900">
              <a:buFont typeface="Arial" panose="020B0604020202020204" pitchFamily="34" charset="0"/>
              <a:buChar char="•"/>
            </a:pPr>
            <a:r>
              <a:rPr lang="de-DE" sz="2000" dirty="0" smtClean="0"/>
              <a:t>Stichpunkte/Listen statt </a:t>
            </a:r>
            <a:r>
              <a:rPr lang="de-DE" sz="2000" dirty="0"/>
              <a:t>als Sätze und </a:t>
            </a:r>
            <a:r>
              <a:rPr lang="de-DE" sz="2000" dirty="0" smtClean="0"/>
              <a:t>Fließtext.</a:t>
            </a:r>
          </a:p>
          <a:p>
            <a:pPr marL="342900" indent="-342900">
              <a:buFont typeface="Arial" panose="020B0604020202020204" pitchFamily="34" charset="0"/>
              <a:buChar char="•"/>
            </a:pPr>
            <a:r>
              <a:rPr lang="de-DE" sz="2000" dirty="0" smtClean="0"/>
              <a:t>Keine unnötigen </a:t>
            </a:r>
            <a:r>
              <a:rPr lang="de-DE" sz="2000" dirty="0"/>
              <a:t>Einschübe und </a:t>
            </a:r>
            <a:r>
              <a:rPr lang="de-DE" sz="2000" dirty="0" smtClean="0"/>
              <a:t>Verschachtelungen</a:t>
            </a:r>
            <a:endParaRPr lang="de-DE" sz="2000" dirty="0"/>
          </a:p>
          <a:p>
            <a:pPr marL="342900" indent="-342900">
              <a:buFont typeface="Arial" panose="020B0604020202020204" pitchFamily="34" charset="0"/>
              <a:buChar char="•"/>
            </a:pPr>
            <a:endParaRPr lang="de-DE" sz="2000" dirty="0" smtClean="0"/>
          </a:p>
          <a:p>
            <a:r>
              <a:rPr lang="de-DE" sz="2000" b="1" dirty="0" smtClean="0"/>
              <a:t>Faustregeln: </a:t>
            </a:r>
          </a:p>
          <a:p>
            <a:pPr marL="342900" indent="-342900">
              <a:buFont typeface="Arial" panose="020B0604020202020204" pitchFamily="34" charset="0"/>
              <a:buChar char="•"/>
            </a:pPr>
            <a:r>
              <a:rPr lang="de-DE" sz="2000" dirty="0" smtClean="0"/>
              <a:t>Je </a:t>
            </a:r>
            <a:r>
              <a:rPr lang="de-DE" sz="2000" dirty="0"/>
              <a:t>sachlicher und bürokratischer ein Text, desto besser sind Stichpunkte.</a:t>
            </a:r>
          </a:p>
          <a:p>
            <a:pPr marL="342900" indent="-342900">
              <a:buFont typeface="Arial" panose="020B0604020202020204" pitchFamily="34" charset="0"/>
              <a:buChar char="•"/>
            </a:pPr>
            <a:r>
              <a:rPr lang="de-DE" sz="2000" dirty="0" smtClean="0"/>
              <a:t>Wenn </a:t>
            </a:r>
            <a:r>
              <a:rPr lang="de-DE" sz="2000" dirty="0"/>
              <a:t>sich eine Sache nicht in einem Satz erklären lässt, </a:t>
            </a:r>
            <a:r>
              <a:rPr lang="de-DE" sz="2000" dirty="0" smtClean="0"/>
              <a:t>machen Sie einfach zwei draus. </a:t>
            </a:r>
          </a:p>
        </p:txBody>
      </p:sp>
    </p:spTree>
    <p:extLst>
      <p:ext uri="{BB962C8B-B14F-4D97-AF65-F5344CB8AC3E}">
        <p14:creationId xmlns:p14="http://schemas.microsoft.com/office/powerpoint/2010/main" val="2211119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Barrierefreiheit</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131</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Gesetzliche</a:t>
            </a:r>
            <a:r>
              <a:rPr lang="en-US" sz="2000" dirty="0"/>
              <a:t> </a:t>
            </a:r>
            <a:r>
              <a:rPr lang="en-US" sz="2000" dirty="0" err="1" smtClean="0"/>
              <a:t>Vorschriften</a:t>
            </a:r>
            <a:r>
              <a:rPr lang="en-US" sz="2000" dirty="0" smtClean="0"/>
              <a:t> </a:t>
            </a:r>
            <a:r>
              <a:rPr lang="en-US" sz="2000" dirty="0" err="1" smtClean="0"/>
              <a:t>greifen</a:t>
            </a:r>
            <a:r>
              <a:rPr lang="en-US" sz="2000" dirty="0" smtClean="0"/>
              <a:t> – </a:t>
            </a:r>
            <a:r>
              <a:rPr lang="en-US" sz="2000" dirty="0" err="1" smtClean="0"/>
              <a:t>keine</a:t>
            </a:r>
            <a:r>
              <a:rPr lang="en-US" sz="2000" dirty="0" smtClean="0"/>
              <a:t> </a:t>
            </a:r>
            <a:r>
              <a:rPr lang="en-US" sz="2000" dirty="0" err="1" smtClean="0"/>
              <a:t>optionale</a:t>
            </a:r>
            <a:r>
              <a:rPr lang="en-US" sz="2000" dirty="0" smtClean="0"/>
              <a:t> </a:t>
            </a:r>
            <a:r>
              <a:rPr lang="en-US" sz="2000" dirty="0" err="1" smtClean="0"/>
              <a:t>Gestaltung</a:t>
            </a:r>
            <a:endParaRPr lang="en-US" sz="2000" dirty="0"/>
          </a:p>
          <a:p>
            <a:pPr marL="342900" indent="-342900">
              <a:buFont typeface="Arial" panose="020B0604020202020204" pitchFamily="34" charset="0"/>
              <a:buChar char="•"/>
            </a:pPr>
            <a:r>
              <a:rPr lang="en-US" sz="2000" dirty="0" smtClean="0"/>
              <a:t>Corporate Design und </a:t>
            </a:r>
            <a:r>
              <a:rPr lang="en-US" sz="2000" dirty="0" err="1" smtClean="0"/>
              <a:t>Coporate</a:t>
            </a:r>
            <a:r>
              <a:rPr lang="en-US" sz="2000" dirty="0" smtClean="0"/>
              <a:t> Wording </a:t>
            </a:r>
            <a:r>
              <a:rPr lang="en-US" sz="2000" dirty="0" err="1" smtClean="0"/>
              <a:t>sind</a:t>
            </a:r>
            <a:r>
              <a:rPr lang="en-US" sz="2000" dirty="0" smtClean="0"/>
              <a:t> </a:t>
            </a:r>
            <a:r>
              <a:rPr lang="en-US" sz="2000" dirty="0" err="1" smtClean="0"/>
              <a:t>für</a:t>
            </a:r>
            <a:r>
              <a:rPr lang="en-US" sz="2000" dirty="0" smtClean="0"/>
              <a:t> </a:t>
            </a:r>
            <a:r>
              <a:rPr lang="en-US" sz="2000" dirty="0" err="1" smtClean="0"/>
              <a:t>barrierearme</a:t>
            </a:r>
            <a:r>
              <a:rPr lang="en-US" sz="2000" dirty="0" smtClean="0"/>
              <a:t> </a:t>
            </a:r>
            <a:r>
              <a:rPr lang="en-US" sz="2000" dirty="0" err="1" smtClean="0"/>
              <a:t>Webseiten</a:t>
            </a:r>
            <a:r>
              <a:rPr lang="en-US" sz="2000" dirty="0" smtClean="0"/>
              <a:t> </a:t>
            </a:r>
            <a:r>
              <a:rPr lang="en-US" sz="2000" dirty="0" err="1" smtClean="0"/>
              <a:t>konzipiert</a:t>
            </a:r>
            <a:r>
              <a:rPr lang="en-US" sz="2000" dirty="0" smtClean="0"/>
              <a:t>, </a:t>
            </a:r>
            <a:r>
              <a:rPr lang="en-US" sz="2000" dirty="0" err="1" smtClean="0"/>
              <a:t>nicht</a:t>
            </a:r>
            <a:r>
              <a:rPr lang="en-US" sz="2000" dirty="0" smtClean="0"/>
              <a:t> </a:t>
            </a:r>
            <a:r>
              <a:rPr lang="en-US" sz="2000" dirty="0" err="1" smtClean="0"/>
              <a:t>nur</a:t>
            </a:r>
            <a:r>
              <a:rPr lang="en-US" sz="2000" dirty="0" smtClean="0"/>
              <a:t> </a:t>
            </a:r>
            <a:r>
              <a:rPr lang="en-US" sz="2000" dirty="0" err="1" smtClean="0"/>
              <a:t>nach</a:t>
            </a:r>
            <a:r>
              <a:rPr lang="en-US" sz="2000" dirty="0" smtClean="0"/>
              <a:t> </a:t>
            </a:r>
            <a:r>
              <a:rPr lang="en-US" sz="2000" dirty="0" err="1" smtClean="0"/>
              <a:t>Ästhetik</a:t>
            </a:r>
            <a:r>
              <a:rPr lang="en-US" sz="2000" dirty="0" smtClean="0"/>
              <a:t>. </a:t>
            </a:r>
            <a:endParaRPr lang="de-DE" sz="2000" dirty="0" smtClean="0"/>
          </a:p>
          <a:p>
            <a:pPr marL="342900" indent="-342900">
              <a:buFont typeface="Arial" panose="020B0604020202020204" pitchFamily="34" charset="0"/>
              <a:buChar char="•"/>
            </a:pPr>
            <a:r>
              <a:rPr lang="de-DE" sz="2000" dirty="0" smtClean="0"/>
              <a:t>Keine Leerzeilen (Drücken von Enter/Return) zur Gestaltung nutzen! </a:t>
            </a:r>
            <a:r>
              <a:rPr lang="de-DE" sz="2000" dirty="0" err="1" smtClean="0"/>
              <a:t>Screenreader</a:t>
            </a:r>
            <a:r>
              <a:rPr lang="de-DE" sz="2000" dirty="0" smtClean="0"/>
              <a:t> lesen diese vor, anstatt zum nächsten Abschnitt zu springen.</a:t>
            </a:r>
          </a:p>
          <a:p>
            <a:pPr marL="342900" indent="-342900">
              <a:buFont typeface="Arial" panose="020B0604020202020204" pitchFamily="34" charset="0"/>
              <a:buChar char="•"/>
            </a:pPr>
            <a:r>
              <a:rPr lang="en-US" sz="2000" dirty="0" smtClean="0"/>
              <a:t>Die </a:t>
            </a:r>
            <a:r>
              <a:rPr lang="en-US" sz="2000" dirty="0" err="1" smtClean="0"/>
              <a:t>folgenden</a:t>
            </a:r>
            <a:r>
              <a:rPr lang="en-US" sz="2000" dirty="0" smtClean="0"/>
              <a:t> </a:t>
            </a:r>
            <a:r>
              <a:rPr lang="en-US" sz="2000" dirty="0" err="1" smtClean="0"/>
              <a:t>Folien</a:t>
            </a:r>
            <a:r>
              <a:rPr lang="en-US" sz="2000" dirty="0" smtClean="0"/>
              <a:t> </a:t>
            </a:r>
            <a:r>
              <a:rPr lang="en-US" sz="2000" dirty="0" err="1" smtClean="0"/>
              <a:t>haben</a:t>
            </a:r>
            <a:r>
              <a:rPr lang="en-US" sz="2000" dirty="0" smtClean="0"/>
              <a:t> </a:t>
            </a:r>
            <a:r>
              <a:rPr lang="en-US" sz="2000" dirty="0" err="1" smtClean="0"/>
              <a:t>immer</a:t>
            </a:r>
            <a:r>
              <a:rPr lang="en-US" sz="2000" dirty="0" smtClean="0"/>
              <a:t> </a:t>
            </a:r>
            <a:r>
              <a:rPr lang="en-US" sz="2000" dirty="0" err="1" smtClean="0"/>
              <a:t>auch</a:t>
            </a:r>
            <a:r>
              <a:rPr lang="en-US" sz="2000" dirty="0" smtClean="0"/>
              <a:t> die </a:t>
            </a:r>
            <a:r>
              <a:rPr lang="en-US" sz="2000" dirty="0" err="1" smtClean="0"/>
              <a:t>Barrierefreiheit</a:t>
            </a:r>
            <a:r>
              <a:rPr lang="en-US" sz="2000" dirty="0" smtClean="0"/>
              <a:t> </a:t>
            </a:r>
            <a:r>
              <a:rPr lang="en-US" sz="2000" dirty="0" err="1" smtClean="0"/>
              <a:t>im</a:t>
            </a:r>
            <a:r>
              <a:rPr lang="en-US" sz="2000" dirty="0" smtClean="0"/>
              <a:t> </a:t>
            </a:r>
            <a:r>
              <a:rPr lang="en-US" sz="2000" dirty="0" err="1" smtClean="0"/>
              <a:t>Hintergrund</a:t>
            </a:r>
            <a:r>
              <a:rPr lang="en-US" sz="2000" dirty="0" smtClean="0"/>
              <a:t> (</a:t>
            </a:r>
            <a:r>
              <a:rPr lang="en-US" sz="2000" dirty="0" err="1" smtClean="0"/>
              <a:t>einfachere</a:t>
            </a:r>
            <a:r>
              <a:rPr lang="en-US" sz="2000" dirty="0"/>
              <a:t> </a:t>
            </a:r>
            <a:r>
              <a:rPr lang="en-US" sz="2000" dirty="0" err="1" smtClean="0"/>
              <a:t>Darstellung</a:t>
            </a:r>
            <a:r>
              <a:rPr lang="en-US" sz="2000" dirty="0" smtClean="0"/>
              <a:t> von </a:t>
            </a:r>
            <a:r>
              <a:rPr lang="en-US" sz="2000" dirty="0" err="1" smtClean="0"/>
              <a:t>Inhalten</a:t>
            </a:r>
            <a:r>
              <a:rPr lang="en-US" sz="2000" dirty="0" smtClean="0"/>
              <a:t>)</a:t>
            </a:r>
            <a:endParaRPr lang="de-DE" sz="2000" dirty="0" smtClean="0"/>
          </a:p>
        </p:txBody>
      </p:sp>
    </p:spTree>
    <p:extLst>
      <p:ext uri="{BB962C8B-B14F-4D97-AF65-F5344CB8AC3E}">
        <p14:creationId xmlns:p14="http://schemas.microsoft.com/office/powerpoint/2010/main" val="19745487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Problematische Abkürzungen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132</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5262979"/>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t>Tabu, weil problematisch für Muttersprachler, noch problematischer für ausländische Nutzer:</a:t>
            </a:r>
          </a:p>
          <a:p>
            <a:pPr marL="742950" lvl="1" indent="-285750">
              <a:buFont typeface="Arial" panose="020B0604020202020204" pitchFamily="34" charset="0"/>
              <a:buChar char="•"/>
            </a:pPr>
            <a:r>
              <a:rPr lang="de-DE" sz="2000" dirty="0" smtClean="0"/>
              <a:t>d.h.</a:t>
            </a:r>
          </a:p>
          <a:p>
            <a:pPr marL="742950" lvl="1" indent="-285750">
              <a:buFont typeface="Arial" panose="020B0604020202020204" pitchFamily="34" charset="0"/>
              <a:buChar char="•"/>
            </a:pPr>
            <a:r>
              <a:rPr lang="de-DE" sz="2000" dirty="0" smtClean="0"/>
              <a:t>i.d.R.</a:t>
            </a:r>
          </a:p>
          <a:p>
            <a:pPr marL="742950" lvl="1" indent="-285750">
              <a:buFont typeface="Arial" panose="020B0604020202020204" pitchFamily="34" charset="0"/>
              <a:buChar char="•"/>
            </a:pPr>
            <a:r>
              <a:rPr lang="de-DE" sz="2000" dirty="0" err="1" smtClean="0"/>
              <a:t>i.d.F.v</a:t>
            </a:r>
            <a:r>
              <a:rPr lang="de-DE" sz="2000" dirty="0" smtClean="0"/>
              <a:t>.</a:t>
            </a:r>
            <a:endParaRPr lang="de-DE" sz="2000" dirty="0"/>
          </a:p>
          <a:p>
            <a:pPr marL="742950" lvl="1" indent="-285750">
              <a:buFont typeface="Arial" panose="020B0604020202020204" pitchFamily="34" charset="0"/>
              <a:buChar char="•"/>
            </a:pPr>
            <a:r>
              <a:rPr lang="de-DE" sz="2000" dirty="0"/>
              <a:t>bspw.</a:t>
            </a:r>
          </a:p>
          <a:p>
            <a:pPr marL="742950" lvl="1" indent="-285750">
              <a:buFont typeface="Arial" panose="020B0604020202020204" pitchFamily="34" charset="0"/>
              <a:buChar char="•"/>
            </a:pPr>
            <a:r>
              <a:rPr lang="de-DE" sz="2000" dirty="0"/>
              <a:t>ggf.</a:t>
            </a:r>
          </a:p>
          <a:p>
            <a:pPr marL="742950" lvl="1" indent="-285750">
              <a:buFont typeface="Arial" panose="020B0604020202020204" pitchFamily="34" charset="0"/>
              <a:buChar char="•"/>
            </a:pPr>
            <a:r>
              <a:rPr lang="de-DE" sz="2000" dirty="0"/>
              <a:t>z.K.</a:t>
            </a:r>
          </a:p>
          <a:p>
            <a:pPr marL="742950" lvl="1" indent="-285750">
              <a:buFont typeface="Arial" panose="020B0604020202020204" pitchFamily="34" charset="0"/>
              <a:buChar char="•"/>
            </a:pPr>
            <a:r>
              <a:rPr lang="de-DE" sz="2000" dirty="0"/>
              <a:t>u.a.</a:t>
            </a:r>
          </a:p>
          <a:p>
            <a:pPr marL="742950" lvl="1" indent="-285750">
              <a:buFont typeface="Arial" panose="020B0604020202020204" pitchFamily="34" charset="0"/>
              <a:buChar char="•"/>
            </a:pPr>
            <a:r>
              <a:rPr lang="de-DE" sz="2000" dirty="0" err="1"/>
              <a:t>u.ä</a:t>
            </a:r>
            <a:r>
              <a:rPr lang="de-DE" sz="2000" dirty="0" err="1" smtClean="0"/>
              <a:t>.</a:t>
            </a:r>
            <a:endParaRPr lang="de-DE" sz="2000" dirty="0" smtClean="0"/>
          </a:p>
          <a:p>
            <a:pPr marL="742950" lvl="1" indent="-285750">
              <a:buFont typeface="Arial" panose="020B0604020202020204" pitchFamily="34" charset="0"/>
              <a:buChar char="•"/>
            </a:pPr>
            <a:r>
              <a:rPr lang="de-DE" sz="2000" dirty="0" smtClean="0"/>
              <a:t>o.ä.</a:t>
            </a:r>
            <a:endParaRPr lang="de-DE" sz="2000" dirty="0"/>
          </a:p>
          <a:p>
            <a:pPr marL="742950" lvl="1" indent="-285750">
              <a:buFont typeface="Arial" panose="020B0604020202020204" pitchFamily="34" charset="0"/>
              <a:buChar char="•"/>
            </a:pPr>
            <a:r>
              <a:rPr lang="de-DE" sz="2000" dirty="0"/>
              <a:t>usw</a:t>
            </a:r>
            <a:r>
              <a:rPr lang="de-DE" sz="2000" dirty="0" smtClean="0"/>
              <a:t>.</a:t>
            </a:r>
          </a:p>
          <a:p>
            <a:pPr marL="742950" lvl="1" indent="-28575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smtClean="0"/>
              <a:t>Dagegen sind etabliert und auch im Alltag anzutreffen:</a:t>
            </a:r>
          </a:p>
          <a:p>
            <a:pPr marL="800100" lvl="1" indent="-342900">
              <a:buFont typeface="Arial" panose="020B0604020202020204" pitchFamily="34" charset="0"/>
              <a:buChar char="•"/>
            </a:pPr>
            <a:r>
              <a:rPr lang="de-DE" sz="2000" dirty="0" smtClean="0"/>
              <a:t>z.B., etc.,</a:t>
            </a:r>
            <a:endParaRPr lang="de-DE" sz="2000" dirty="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6650878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Datum und Uhrzeit</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Auch</a:t>
            </a:r>
            <a:r>
              <a:rPr lang="en-US" sz="2000" dirty="0" smtClean="0"/>
              <a:t> </a:t>
            </a:r>
            <a:r>
              <a:rPr lang="en-US" sz="2000" dirty="0" err="1" smtClean="0"/>
              <a:t>förmliche</a:t>
            </a:r>
            <a:r>
              <a:rPr lang="en-US" sz="2000" dirty="0" smtClean="0"/>
              <a:t> </a:t>
            </a:r>
            <a:r>
              <a:rPr lang="en-US" sz="2000" dirty="0" err="1" smtClean="0"/>
              <a:t>Inhalte</a:t>
            </a:r>
            <a:r>
              <a:rPr lang="en-US" sz="2000" dirty="0" smtClean="0"/>
              <a:t> </a:t>
            </a:r>
            <a:r>
              <a:rPr lang="en-US" sz="2000" dirty="0" err="1" smtClean="0"/>
              <a:t>können</a:t>
            </a:r>
            <a:r>
              <a:rPr lang="en-US" sz="2000" dirty="0" smtClean="0"/>
              <a:t> </a:t>
            </a:r>
            <a:r>
              <a:rPr lang="en-US" sz="2000" dirty="0" err="1" smtClean="0"/>
              <a:t>lesbarer</a:t>
            </a:r>
            <a:r>
              <a:rPr lang="en-US" sz="2000" dirty="0" smtClean="0"/>
              <a:t> </a:t>
            </a:r>
            <a:r>
              <a:rPr lang="en-US" sz="2000" dirty="0" err="1" smtClean="0"/>
              <a:t>gestaltet</a:t>
            </a:r>
            <a:r>
              <a:rPr lang="en-US" sz="2000" dirty="0" smtClean="0"/>
              <a:t> warden:</a:t>
            </a:r>
          </a:p>
          <a:p>
            <a:pPr marL="742950" lvl="1" indent="-285750">
              <a:buFont typeface="Arial" panose="020B0604020202020204" pitchFamily="34" charset="0"/>
              <a:buChar char="•"/>
            </a:pPr>
            <a:r>
              <a:rPr lang="de-DE" sz="2000" dirty="0" smtClean="0"/>
              <a:t>Monate ausschreiben: 1. April 2015 statt 01.04.2015</a:t>
            </a:r>
          </a:p>
          <a:p>
            <a:pPr marL="742950" lvl="1" indent="-285750">
              <a:buFont typeface="Arial" panose="020B0604020202020204" pitchFamily="34" charset="0"/>
              <a:buChar char="•"/>
            </a:pPr>
            <a:r>
              <a:rPr lang="de-DE" sz="2000" dirty="0" smtClean="0"/>
              <a:t>9 Uhr statt 9h</a:t>
            </a:r>
          </a:p>
          <a:p>
            <a:pPr marL="742950" lvl="1" indent="-285750">
              <a:buFont typeface="Arial" panose="020B0604020202020204" pitchFamily="34" charset="0"/>
              <a:buChar char="•"/>
            </a:pPr>
            <a:r>
              <a:rPr lang="de-DE" sz="2000" dirty="0" smtClean="0"/>
              <a:t>Uhrzeit ohne führende Null: 9 Uhr statt 09.00 Uhr</a:t>
            </a:r>
          </a:p>
          <a:p>
            <a:pPr marL="742950" lvl="1" indent="-285750">
              <a:buFont typeface="Arial" panose="020B0604020202020204" pitchFamily="34" charset="0"/>
              <a:buChar char="•"/>
            </a:pPr>
            <a:r>
              <a:rPr lang="de-DE" sz="2000" dirty="0" smtClean="0"/>
              <a:t>Volle Stunden ohne .00 – also 9 Uhr statt 9.00</a:t>
            </a:r>
          </a:p>
          <a:p>
            <a:pPr marL="1200150" lvl="2" indent="-285750">
              <a:buFont typeface="Arial" panose="020B0604020202020204" pitchFamily="34" charset="0"/>
              <a:buChar char="•"/>
            </a:pPr>
            <a:r>
              <a:rPr lang="de-DE" sz="2000" dirty="0" smtClean="0"/>
              <a:t>Ausnahme: Veranstaltungen (c.t. und s.t.)</a:t>
            </a:r>
            <a:endParaRPr lang="de-DE" dirty="0" smtClean="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17234811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Problematische Formatierungen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134</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554545"/>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t>Großschreibung (nur bei Akronymen erlaubt) – wirkt im Text aggressiv und unhöflich</a:t>
            </a:r>
          </a:p>
          <a:p>
            <a:pPr marL="285750" indent="-285750">
              <a:buFont typeface="Arial" panose="020B0604020202020204" pitchFamily="34" charset="0"/>
              <a:buChar char="•"/>
            </a:pPr>
            <a:r>
              <a:rPr lang="en-US" sz="2000" dirty="0" err="1" smtClean="0"/>
              <a:t>Viele</a:t>
            </a:r>
            <a:r>
              <a:rPr lang="en-US" sz="2000" dirty="0" smtClean="0"/>
              <a:t> </a:t>
            </a:r>
            <a:r>
              <a:rPr lang="en-US" sz="2000" dirty="0" err="1" smtClean="0"/>
              <a:t>Fettungen</a:t>
            </a:r>
            <a:r>
              <a:rPr lang="en-US" sz="2000" dirty="0" smtClean="0"/>
              <a:t> </a:t>
            </a:r>
            <a:r>
              <a:rPr lang="en-US" sz="2000" dirty="0" err="1" smtClean="0"/>
              <a:t>zur</a:t>
            </a:r>
            <a:r>
              <a:rPr lang="en-US" sz="2000" dirty="0" smtClean="0"/>
              <a:t> </a:t>
            </a:r>
            <a:r>
              <a:rPr lang="en-US" sz="2000" dirty="0" err="1" smtClean="0"/>
              <a:t>Hervorhebung</a:t>
            </a:r>
            <a:r>
              <a:rPr lang="en-US" sz="2000" dirty="0" smtClean="0"/>
              <a:t> </a:t>
            </a:r>
            <a:r>
              <a:rPr lang="en-US" sz="2000" dirty="0" smtClean="0">
                <a:sym typeface="Wingdings" panose="05000000000000000000" pitchFamily="2" charset="2"/>
              </a:rPr>
              <a:t> </a:t>
            </a:r>
            <a:r>
              <a:rPr lang="en-US" sz="2000" dirty="0" err="1" smtClean="0">
                <a:sym typeface="Wingdings" panose="05000000000000000000" pitchFamily="2" charset="2"/>
              </a:rPr>
              <a:t>stört</a:t>
            </a:r>
            <a:r>
              <a:rPr lang="en-US" sz="2000" dirty="0" smtClean="0">
                <a:sym typeface="Wingdings" panose="05000000000000000000" pitchFamily="2" charset="2"/>
              </a:rPr>
              <a:t>, </a:t>
            </a:r>
            <a:r>
              <a:rPr lang="en-US" sz="2000" dirty="0" err="1" smtClean="0">
                <a:sym typeface="Wingdings" panose="05000000000000000000" pitchFamily="2" charset="2"/>
              </a:rPr>
              <a:t>behindert</a:t>
            </a:r>
            <a:r>
              <a:rPr lang="en-US" sz="2000" dirty="0" smtClean="0">
                <a:sym typeface="Wingdings" panose="05000000000000000000" pitchFamily="2" charset="2"/>
              </a:rPr>
              <a:t>, </a:t>
            </a:r>
            <a:r>
              <a:rPr lang="en-US" sz="2000" dirty="0" err="1" smtClean="0">
                <a:sym typeface="Wingdings" panose="05000000000000000000" pitchFamily="2" charset="2"/>
              </a:rPr>
              <a:t>wirkt</a:t>
            </a:r>
            <a:r>
              <a:rPr lang="en-US" sz="2000" dirty="0" smtClean="0">
                <a:sym typeface="Wingdings" panose="05000000000000000000" pitchFamily="2" charset="2"/>
              </a:rPr>
              <a:t> </a:t>
            </a:r>
            <a:r>
              <a:rPr lang="en-US" sz="2000" dirty="0" err="1" smtClean="0">
                <a:sym typeface="Wingdings" panose="05000000000000000000" pitchFamily="2" charset="2"/>
              </a:rPr>
              <a:t>nicht</a:t>
            </a:r>
            <a:r>
              <a:rPr lang="en-US" sz="2000" dirty="0" smtClean="0">
                <a:sym typeface="Wingdings" panose="05000000000000000000" pitchFamily="2" charset="2"/>
              </a:rPr>
              <a:t> </a:t>
            </a:r>
            <a:r>
              <a:rPr lang="en-US" sz="2000" dirty="0" err="1" smtClean="0">
                <a:sym typeface="Wingdings" panose="05000000000000000000" pitchFamily="2" charset="2"/>
              </a:rPr>
              <a:t>professionell</a:t>
            </a:r>
            <a:r>
              <a:rPr lang="en-US" sz="2000" dirty="0" smtClean="0">
                <a:sym typeface="Wingdings" panose="05000000000000000000" pitchFamily="2" charset="2"/>
              </a:rPr>
              <a:t> </a:t>
            </a:r>
            <a:r>
              <a:rPr lang="en-US" sz="2000" dirty="0" smtClean="0"/>
              <a:t>(</a:t>
            </a:r>
            <a:r>
              <a:rPr lang="en-US" sz="2000" dirty="0" err="1" smtClean="0"/>
              <a:t>andere</a:t>
            </a:r>
            <a:r>
              <a:rPr lang="en-US" sz="2000" dirty="0" smtClean="0"/>
              <a:t> </a:t>
            </a:r>
            <a:r>
              <a:rPr lang="en-US" sz="2000" dirty="0" err="1" smtClean="0"/>
              <a:t>Mittel</a:t>
            </a:r>
            <a:r>
              <a:rPr lang="en-US" sz="2000" dirty="0" smtClean="0"/>
              <a:t> </a:t>
            </a:r>
            <a:r>
              <a:rPr lang="en-US" sz="2000" dirty="0" err="1" smtClean="0"/>
              <a:t>nutzen</a:t>
            </a:r>
            <a:r>
              <a:rPr lang="en-US" sz="2000" dirty="0" smtClean="0"/>
              <a:t>)</a:t>
            </a:r>
            <a:endParaRPr lang="de-DE" sz="2000" dirty="0" smtClean="0"/>
          </a:p>
          <a:p>
            <a:pPr marL="285750" indent="-285750">
              <a:buFont typeface="Arial" panose="020B0604020202020204" pitchFamily="34" charset="0"/>
              <a:buChar char="•"/>
            </a:pPr>
            <a:r>
              <a:rPr lang="de-DE" sz="2000" dirty="0" smtClean="0"/>
              <a:t>Unterstrichener Text – nur Links dürfen im Web unterstrichen sein</a:t>
            </a:r>
          </a:p>
          <a:p>
            <a:pPr marL="285750" indent="-285750">
              <a:buFont typeface="Arial" panose="020B0604020202020204" pitchFamily="34" charset="0"/>
              <a:buChar char="•"/>
            </a:pPr>
            <a:r>
              <a:rPr lang="de-DE" sz="2000" dirty="0" smtClean="0"/>
              <a:t>Kursivtext – auf fau.de und fau.eu nicht erlaubt</a:t>
            </a:r>
          </a:p>
          <a:p>
            <a:pPr marL="285750" indent="-285750">
              <a:buFont typeface="Arial" panose="020B0604020202020204" pitchFamily="34" charset="0"/>
              <a:buChar char="•"/>
            </a:pPr>
            <a:r>
              <a:rPr lang="de-DE" sz="2000" dirty="0" smtClean="0"/>
              <a:t>!!! und ??? </a:t>
            </a:r>
            <a:r>
              <a:rPr lang="de-DE" sz="2000" dirty="0" smtClean="0">
                <a:sym typeface="Wingdings" panose="05000000000000000000" pitchFamily="2" charset="2"/>
              </a:rPr>
              <a:t></a:t>
            </a:r>
            <a:r>
              <a:rPr lang="de-DE" sz="2000" dirty="0" smtClean="0"/>
              <a:t> unprofessionell, aggressiv</a:t>
            </a:r>
          </a:p>
          <a:p>
            <a:pPr marL="285750" indent="-285750">
              <a:buFont typeface="Arial" panose="020B0604020202020204" pitchFamily="34" charset="0"/>
              <a:buChar char="•"/>
            </a:pPr>
            <a:endParaRPr lang="de-DE" sz="2000" dirty="0" smtClean="0"/>
          </a:p>
        </p:txBody>
      </p:sp>
    </p:spTree>
    <p:extLst>
      <p:ext uri="{BB962C8B-B14F-4D97-AF65-F5344CB8AC3E}">
        <p14:creationId xmlns:p14="http://schemas.microsoft.com/office/powerpoint/2010/main" val="16156409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Korrekte Schreibung des Uni-Namens</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135</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246769"/>
          </a:xfrm>
          <a:prstGeom prst="rect">
            <a:avLst/>
          </a:prstGeom>
          <a:noFill/>
        </p:spPr>
        <p:txBody>
          <a:bodyPr wrap="square" rtlCol="0">
            <a:spAutoFit/>
          </a:bodyPr>
          <a:lstStyle/>
          <a:p>
            <a:pPr marL="342900" indent="-342900">
              <a:buFont typeface="Arial" panose="020B0604020202020204" pitchFamily="34" charset="0"/>
              <a:buChar char="•"/>
            </a:pPr>
            <a:r>
              <a:rPr lang="de-DE" sz="2000" dirty="0"/>
              <a:t>FAU </a:t>
            </a:r>
            <a:r>
              <a:rPr lang="de-DE" sz="2000" dirty="0" smtClean="0"/>
              <a:t>(empfohlen für </a:t>
            </a:r>
            <a:r>
              <a:rPr lang="de-DE" sz="2000" dirty="0"/>
              <a:t>Webseiten)</a:t>
            </a:r>
          </a:p>
          <a:p>
            <a:pPr marL="342900" indent="-342900">
              <a:buFont typeface="Arial" panose="020B0604020202020204" pitchFamily="34" charset="0"/>
              <a:buChar char="•"/>
            </a:pPr>
            <a:r>
              <a:rPr lang="de-DE" sz="2000" dirty="0"/>
              <a:t>FAU Erlangen-Nürnberg</a:t>
            </a:r>
          </a:p>
          <a:p>
            <a:pPr marL="342900" indent="-342900">
              <a:buFont typeface="Arial" panose="020B0604020202020204" pitchFamily="34" charset="0"/>
              <a:buChar char="•"/>
            </a:pPr>
            <a:r>
              <a:rPr lang="de-DE" sz="2000" dirty="0"/>
              <a:t>Friedrich-Alexander-Universität Erlangen-Nürnberg</a:t>
            </a:r>
          </a:p>
          <a:p>
            <a:pPr marL="342900" indent="-342900">
              <a:buFont typeface="Arial" panose="020B0604020202020204" pitchFamily="34" charset="0"/>
              <a:buChar char="•"/>
            </a:pPr>
            <a:r>
              <a:rPr lang="de-DE" sz="2000" dirty="0"/>
              <a:t>Universität </a:t>
            </a:r>
            <a:r>
              <a:rPr lang="de-DE" sz="2000" dirty="0" smtClean="0"/>
              <a:t>Erlangen-Nürnberg</a:t>
            </a:r>
          </a:p>
          <a:p>
            <a:pPr marL="342900" indent="-342900">
              <a:buFont typeface="Arial" panose="020B0604020202020204" pitchFamily="34" charset="0"/>
              <a:buChar char="•"/>
            </a:pPr>
            <a:endParaRPr lang="de-DE" sz="2000" dirty="0"/>
          </a:p>
          <a:p>
            <a:r>
              <a:rPr lang="de-DE" sz="2000" dirty="0" smtClean="0"/>
              <a:t>Englische Schreibweise: Im Normalfall wie im Deutschen, kein </a:t>
            </a:r>
            <a:r>
              <a:rPr lang="de-DE" sz="2000" dirty="0" err="1" smtClean="0"/>
              <a:t>Nuremberg</a:t>
            </a:r>
            <a:r>
              <a:rPr lang="de-DE" sz="2000" dirty="0" smtClean="0"/>
              <a:t>!</a:t>
            </a:r>
            <a:endParaRPr lang="de-DE" sz="2000" dirty="0"/>
          </a:p>
        </p:txBody>
      </p:sp>
    </p:spTree>
    <p:extLst>
      <p:ext uri="{BB962C8B-B14F-4D97-AF65-F5344CB8AC3E}">
        <p14:creationId xmlns:p14="http://schemas.microsoft.com/office/powerpoint/2010/main" val="23988864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Kontaktdaten</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136</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1323439"/>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Offizielle Anschrift der Universität: </a:t>
            </a:r>
            <a:r>
              <a:rPr lang="de-DE" sz="2000" b="1" dirty="0" smtClean="0"/>
              <a:t>Schlossplatz</a:t>
            </a:r>
            <a:r>
              <a:rPr lang="de-DE" sz="2000" dirty="0" smtClean="0"/>
              <a:t> </a:t>
            </a:r>
            <a:r>
              <a:rPr lang="de-DE" sz="2000" dirty="0"/>
              <a:t>mit Doppel-S – </a:t>
            </a:r>
            <a:r>
              <a:rPr lang="de-DE" sz="2000" dirty="0" smtClean="0"/>
              <a:t>immer! </a:t>
            </a:r>
            <a:r>
              <a:rPr lang="de-DE" sz="2000" dirty="0" smtClean="0">
                <a:sym typeface="Wingdings" panose="05000000000000000000" pitchFamily="2" charset="2"/>
              </a:rPr>
              <a:t> etablierte Konvention toppt Straßenschilder</a:t>
            </a:r>
            <a:endParaRPr lang="de-DE" sz="2000" dirty="0" smtClean="0"/>
          </a:p>
          <a:p>
            <a:pPr marL="342900" indent="-342900">
              <a:buFont typeface="Arial" panose="020B0604020202020204" pitchFamily="34" charset="0"/>
              <a:buChar char="•"/>
            </a:pPr>
            <a:r>
              <a:rPr lang="de-DE" sz="2000" dirty="0" smtClean="0"/>
              <a:t>Telefonnummern </a:t>
            </a:r>
            <a:r>
              <a:rPr lang="de-DE" sz="2000" dirty="0"/>
              <a:t>deutsch: </a:t>
            </a:r>
            <a:r>
              <a:rPr lang="de-DE" sz="2000" dirty="0" smtClean="0"/>
              <a:t>+49 9131 85-12345</a:t>
            </a:r>
          </a:p>
          <a:p>
            <a:pPr marL="342900" indent="-342900">
              <a:buFont typeface="Arial" panose="020B0604020202020204" pitchFamily="34" charset="0"/>
              <a:buChar char="•"/>
            </a:pPr>
            <a:r>
              <a:rPr lang="de-DE" sz="2000" dirty="0" smtClean="0"/>
              <a:t>Telefonnummern international: </a:t>
            </a:r>
            <a:r>
              <a:rPr lang="de-DE" sz="2000" dirty="0"/>
              <a:t>+49 9131 8565170</a:t>
            </a:r>
          </a:p>
        </p:txBody>
      </p:sp>
    </p:spTree>
    <p:extLst>
      <p:ext uri="{BB962C8B-B14F-4D97-AF65-F5344CB8AC3E}">
        <p14:creationId xmlns:p14="http://schemas.microsoft.com/office/powerpoint/2010/main" val="40711909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Geschlechterfragen</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137</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4093428"/>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Korrekt nach Empfehlungen des Büro für Gender und </a:t>
            </a:r>
            <a:r>
              <a:rPr lang="de-DE" sz="2000" dirty="0" err="1" smtClean="0"/>
              <a:t>Diversity</a:t>
            </a:r>
            <a:r>
              <a:rPr lang="de-DE" sz="2000" dirty="0" smtClean="0"/>
              <a:t>: </a:t>
            </a:r>
            <a:r>
              <a:rPr lang="de-DE" sz="2000" dirty="0"/>
              <a:t>Weibliche Form, dann männliche Form: </a:t>
            </a:r>
            <a:endParaRPr lang="de-DE" sz="2000" dirty="0" smtClean="0"/>
          </a:p>
          <a:p>
            <a:pPr marL="800100" lvl="1" indent="-342900">
              <a:buFont typeface="Arial" panose="020B0604020202020204" pitchFamily="34" charset="0"/>
              <a:buChar char="•"/>
            </a:pPr>
            <a:r>
              <a:rPr lang="de-DE" sz="2000" dirty="0" smtClean="0"/>
              <a:t>Ansprechpartnerinnen </a:t>
            </a:r>
            <a:r>
              <a:rPr lang="de-DE" sz="2000" dirty="0"/>
              <a:t>und </a:t>
            </a:r>
            <a:r>
              <a:rPr lang="de-DE" sz="2000" dirty="0" err="1" smtClean="0"/>
              <a:t>Ansprechparter</a:t>
            </a:r>
            <a:r>
              <a:rPr lang="de-DE" sz="2000" dirty="0" smtClean="0"/>
              <a:t> </a:t>
            </a:r>
            <a:endParaRPr lang="de-DE" sz="2000" dirty="0"/>
          </a:p>
          <a:p>
            <a:pPr marL="342900" indent="-342900">
              <a:buFont typeface="Arial" panose="020B0604020202020204" pitchFamily="34" charset="0"/>
              <a:buChar char="•"/>
            </a:pPr>
            <a:r>
              <a:rPr lang="de-DE" sz="2000" dirty="0"/>
              <a:t>Kürzer: Neutrale Form - Beschäftigte, Studierende, Forschende</a:t>
            </a:r>
          </a:p>
          <a:p>
            <a:pPr marL="342900" indent="-342900">
              <a:buFont typeface="Arial" panose="020B0604020202020204" pitchFamily="34" charset="0"/>
              <a:buChar char="•"/>
            </a:pPr>
            <a:endParaRPr lang="de-DE" sz="2000" dirty="0" smtClean="0"/>
          </a:p>
          <a:p>
            <a:pPr marL="342900" indent="-342900">
              <a:buFont typeface="Arial" panose="020B0604020202020204" pitchFamily="34" charset="0"/>
              <a:buChar char="•"/>
            </a:pPr>
            <a:r>
              <a:rPr lang="de-DE" sz="2000" dirty="0" smtClean="0"/>
              <a:t>Vorsicht </a:t>
            </a:r>
            <a:r>
              <a:rPr lang="de-DE" sz="2000" dirty="0"/>
              <a:t>vor verselbstständigtem Unsinn: Studierender (immer noch: Student), Mitarbeitender (immer noch: Mitarbeiter</a:t>
            </a:r>
            <a:r>
              <a:rPr lang="de-DE" sz="2000" dirty="0" smtClean="0"/>
              <a:t>), Mitarbeitende (sind Beschäftigte)</a:t>
            </a:r>
            <a:endParaRPr lang="de-DE" sz="2000" dirty="0"/>
          </a:p>
          <a:p>
            <a:pPr marL="342900" indent="-342900">
              <a:buFont typeface="Arial" panose="020B0604020202020204" pitchFamily="34" charset="0"/>
              <a:buChar char="•"/>
            </a:pPr>
            <a:endParaRPr lang="de-DE" sz="2000" dirty="0" smtClean="0"/>
          </a:p>
          <a:p>
            <a:pPr marL="342900" indent="-342900">
              <a:buFont typeface="Arial" panose="020B0604020202020204" pitchFamily="34" charset="0"/>
              <a:buChar char="•"/>
            </a:pPr>
            <a:r>
              <a:rPr lang="de-DE" sz="2000" b="1" dirty="0" smtClean="0"/>
              <a:t>Nicht verwenden:</a:t>
            </a:r>
          </a:p>
          <a:p>
            <a:pPr marL="800100" lvl="1" indent="-342900">
              <a:buFont typeface="Arial" panose="020B0604020202020204" pitchFamily="34" charset="0"/>
              <a:buChar char="•"/>
            </a:pPr>
            <a:r>
              <a:rPr lang="de-DE" sz="2000" dirty="0" err="1" smtClean="0"/>
              <a:t>AnsprechpartnerInnen</a:t>
            </a:r>
            <a:endParaRPr lang="de-DE" sz="2000" dirty="0" smtClean="0"/>
          </a:p>
          <a:p>
            <a:pPr marL="800100" lvl="1" indent="-342900">
              <a:buFont typeface="Arial" panose="020B0604020202020204" pitchFamily="34" charset="0"/>
              <a:buChar char="•"/>
            </a:pPr>
            <a:r>
              <a:rPr lang="de-DE" sz="2000" dirty="0" err="1" smtClean="0"/>
              <a:t>Ansprechpartner_Innen</a:t>
            </a:r>
            <a:endParaRPr lang="de-DE" sz="2000" dirty="0" smtClean="0"/>
          </a:p>
          <a:p>
            <a:pPr marL="800100" lvl="1" indent="-342900">
              <a:buFont typeface="Arial" panose="020B0604020202020204" pitchFamily="34" charset="0"/>
              <a:buChar char="•"/>
            </a:pPr>
            <a:r>
              <a:rPr lang="de-DE" sz="2000" dirty="0" smtClean="0"/>
              <a:t>Ansprechpartner*innen</a:t>
            </a:r>
          </a:p>
        </p:txBody>
      </p:sp>
    </p:spTree>
    <p:extLst>
      <p:ext uri="{BB962C8B-B14F-4D97-AF65-F5344CB8AC3E}">
        <p14:creationId xmlns:p14="http://schemas.microsoft.com/office/powerpoint/2010/main" val="17141535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Begriffliches</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138</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3170099"/>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Kontakt statt Ansprechpartner</a:t>
            </a:r>
            <a:endParaRPr lang="de-DE" sz="2000" dirty="0"/>
          </a:p>
          <a:p>
            <a:pPr marL="342900" indent="-342900">
              <a:buFont typeface="Arial" panose="020B0604020202020204" pitchFamily="34" charset="0"/>
              <a:buChar char="•"/>
            </a:pPr>
            <a:r>
              <a:rPr lang="de-DE" sz="2000" dirty="0"/>
              <a:t>E-Mail, nicht </a:t>
            </a:r>
            <a:r>
              <a:rPr lang="de-DE" sz="2000" dirty="0" err="1"/>
              <a:t>e-Mail</a:t>
            </a:r>
            <a:r>
              <a:rPr lang="de-DE" sz="2000" dirty="0"/>
              <a:t> oder </a:t>
            </a:r>
            <a:r>
              <a:rPr lang="de-DE" sz="2000" dirty="0" err="1"/>
              <a:t>eMail</a:t>
            </a:r>
            <a:endParaRPr lang="de-DE" sz="2000" dirty="0"/>
          </a:p>
          <a:p>
            <a:pPr marL="342900" indent="-342900">
              <a:buFont typeface="Arial" panose="020B0604020202020204" pitchFamily="34" charset="0"/>
              <a:buChar char="•"/>
            </a:pPr>
            <a:r>
              <a:rPr lang="de-DE" sz="2000" dirty="0" smtClean="0"/>
              <a:t>Studiengang </a:t>
            </a:r>
            <a:r>
              <a:rPr lang="de-DE" sz="2000" dirty="0"/>
              <a:t>statt Studienfach (ersteres ist spezifischer und deckt sich mit dem Sprachgebrauch an der FAU (</a:t>
            </a:r>
            <a:r>
              <a:rPr lang="de-DE" sz="2000" dirty="0" err="1"/>
              <a:t>Studiengangsdatenbank</a:t>
            </a:r>
            <a:r>
              <a:rPr lang="de-DE" sz="2000" dirty="0"/>
              <a:t>, </a:t>
            </a:r>
            <a:r>
              <a:rPr lang="de-DE" sz="2000" dirty="0" err="1"/>
              <a:t>Studiengangsseiten</a:t>
            </a:r>
            <a:r>
              <a:rPr lang="de-DE" sz="2000" dirty="0"/>
              <a:t>...)</a:t>
            </a:r>
          </a:p>
          <a:p>
            <a:pPr marL="342900" indent="-342900">
              <a:buFont typeface="Arial" panose="020B0604020202020204" pitchFamily="34" charset="0"/>
              <a:buChar char="•"/>
            </a:pPr>
            <a:r>
              <a:rPr lang="de-DE" sz="2000" dirty="0"/>
              <a:t>Währungen ausschreiben (Euro, US-Dollar)</a:t>
            </a:r>
          </a:p>
          <a:p>
            <a:pPr marL="342900" indent="-342900">
              <a:buFont typeface="Arial" panose="020B0604020202020204" pitchFamily="34" charset="0"/>
              <a:buChar char="•"/>
            </a:pPr>
            <a:r>
              <a:rPr lang="de-DE" sz="2000" dirty="0"/>
              <a:t>&amp;-Zeichen ist nur in echten Eigennamen erlaubt</a:t>
            </a:r>
          </a:p>
          <a:p>
            <a:pPr marL="342900" indent="-342900">
              <a:buFont typeface="Arial" panose="020B0604020202020204" pitchFamily="34" charset="0"/>
              <a:buChar char="•"/>
            </a:pPr>
            <a:r>
              <a:rPr lang="de-DE" sz="2000" dirty="0"/>
              <a:t>Anglizismen </a:t>
            </a:r>
            <a:r>
              <a:rPr lang="de-DE" sz="2000" dirty="0" smtClean="0"/>
              <a:t>vermeiden, wo möglich! (Events, Guide etc.)</a:t>
            </a:r>
          </a:p>
          <a:p>
            <a:pPr marL="342900" indent="-342900">
              <a:buFont typeface="Arial" panose="020B0604020202020204" pitchFamily="34" charset="0"/>
              <a:buChar char="•"/>
            </a:pPr>
            <a:r>
              <a:rPr lang="de-DE" sz="2000" dirty="0" smtClean="0"/>
              <a:t>Schrägstriche nicht mit Leerzeichen einsetzen, nur ohne erlaubt – sagt der Duden/der deutsche Duden</a:t>
            </a:r>
            <a:endParaRPr lang="de-DE" sz="2000" dirty="0"/>
          </a:p>
        </p:txBody>
      </p:sp>
    </p:spTree>
    <p:extLst>
      <p:ext uri="{BB962C8B-B14F-4D97-AF65-F5344CB8AC3E}">
        <p14:creationId xmlns:p14="http://schemas.microsoft.com/office/powerpoint/2010/main" val="2004797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Sonderzeichen</a:t>
            </a: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139</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246769"/>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Sonderzeichen sind nur im wissenschaftlichen Zusammenhang üblich und bei Namen auf ZUV-Seiten nur in Ausnahmen erlaubt</a:t>
            </a:r>
          </a:p>
          <a:p>
            <a:pPr marL="342900" indent="-342900">
              <a:buFont typeface="Arial" panose="020B0604020202020204" pitchFamily="34" charset="0"/>
              <a:buChar char="•"/>
            </a:pPr>
            <a:r>
              <a:rPr lang="de-DE" sz="2000" b="1" dirty="0" smtClean="0"/>
              <a:t>Tabu</a:t>
            </a:r>
            <a:r>
              <a:rPr lang="de-DE" sz="2000" dirty="0" smtClean="0"/>
              <a:t>:</a:t>
            </a:r>
          </a:p>
          <a:p>
            <a:pPr marL="800100" lvl="1" indent="-342900">
              <a:buFont typeface="Arial" panose="020B0604020202020204" pitchFamily="34" charset="0"/>
              <a:buChar char="•"/>
            </a:pPr>
            <a:r>
              <a:rPr lang="de-DE" sz="2000" dirty="0" smtClean="0"/>
              <a:t>Copyrightzeichen</a:t>
            </a:r>
          </a:p>
          <a:p>
            <a:pPr marL="800100" lvl="1" indent="-342900">
              <a:buFont typeface="Arial" panose="020B0604020202020204" pitchFamily="34" charset="0"/>
              <a:buChar char="•"/>
            </a:pPr>
            <a:r>
              <a:rPr lang="de-DE" sz="2000" dirty="0" smtClean="0"/>
              <a:t>Hoch- und Tiefstellungen jenseits von Formeln</a:t>
            </a:r>
          </a:p>
          <a:p>
            <a:pPr marL="800100" lvl="1" indent="-342900">
              <a:buFont typeface="Arial" panose="020B0604020202020204" pitchFamily="34" charset="0"/>
              <a:buChar char="•"/>
            </a:pPr>
            <a:r>
              <a:rPr lang="de-DE" sz="2000" dirty="0" smtClean="0"/>
              <a:t>Einheiten (m²) </a:t>
            </a:r>
            <a:r>
              <a:rPr lang="de-DE" sz="2000" dirty="0" smtClean="0">
                <a:sym typeface="Wingdings" panose="05000000000000000000" pitchFamily="2" charset="2"/>
              </a:rPr>
              <a:t> Quadratmeter</a:t>
            </a:r>
            <a:endParaRPr lang="de-DE" sz="2000" dirty="0" smtClean="0"/>
          </a:p>
          <a:p>
            <a:endParaRPr lang="de-DE" sz="2000" dirty="0"/>
          </a:p>
        </p:txBody>
      </p:sp>
    </p:spTree>
    <p:extLst>
      <p:ext uri="{BB962C8B-B14F-4D97-AF65-F5344CB8AC3E}">
        <p14:creationId xmlns:p14="http://schemas.microsoft.com/office/powerpoint/2010/main" val="2670683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Inhaltselemente </a:t>
            </a:r>
            <a:endParaRPr lang="de-DE" dirty="0"/>
          </a:p>
        </p:txBody>
      </p:sp>
      <p:sp>
        <p:nvSpPr>
          <p:cNvPr id="3" name="Untertitel 2"/>
          <p:cNvSpPr>
            <a:spLocks noGrp="1"/>
          </p:cNvSpPr>
          <p:nvPr>
            <p:ph type="subTitle" idx="1"/>
          </p:nvPr>
        </p:nvSpPr>
        <p:spPr>
          <a:xfrm>
            <a:off x="396000" y="2286001"/>
            <a:ext cx="8568000" cy="1676400"/>
          </a:xfrm>
        </p:spPr>
        <p:txBody>
          <a:bodyPr>
            <a:normAutofit/>
          </a:bodyPr>
          <a:lstStyle/>
          <a:p>
            <a:pPr marL="342900" indent="-342900">
              <a:buFont typeface="Arial" panose="020B0604020202020204" pitchFamily="34" charset="0"/>
              <a:buChar char="•"/>
            </a:pPr>
            <a:r>
              <a:rPr lang="de-DE" dirty="0" smtClean="0"/>
              <a:t>Textgestaltung</a:t>
            </a:r>
          </a:p>
          <a:p>
            <a:pPr marL="342900" indent="-342900">
              <a:buFont typeface="Arial" panose="020B0604020202020204" pitchFamily="34" charset="0"/>
              <a:buChar char="•"/>
            </a:pPr>
            <a:r>
              <a:rPr lang="de-DE" dirty="0" smtClean="0"/>
              <a:t>Sonderformen </a:t>
            </a:r>
            <a:r>
              <a:rPr lang="de-DE" dirty="0"/>
              <a:t>der </a:t>
            </a:r>
            <a:r>
              <a:rPr lang="de-DE" dirty="0" smtClean="0"/>
              <a:t>Textgestaltung </a:t>
            </a:r>
          </a:p>
          <a:p>
            <a:pPr marL="342900" indent="-342900">
              <a:buFont typeface="Arial" panose="020B0604020202020204" pitchFamily="34" charset="0"/>
              <a:buChar char="•"/>
            </a:pPr>
            <a:r>
              <a:rPr lang="de-DE" dirty="0" smtClean="0"/>
              <a:t>Einbindung </a:t>
            </a:r>
            <a:r>
              <a:rPr lang="de-DE" dirty="0"/>
              <a:t>externer Inhalte</a:t>
            </a:r>
            <a:r>
              <a:rPr lang="de-DE" dirty="0" smtClean="0"/>
              <a:t> </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6953889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Erlaubte Titel in der Sidebar und über Elementen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140</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576470" y="1457739"/>
            <a:ext cx="8269356" cy="2554545"/>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Wichtige Informationen (vor allem Portalseiten)</a:t>
            </a:r>
          </a:p>
          <a:p>
            <a:pPr marL="342900" indent="-342900">
              <a:buFont typeface="Arial" panose="020B0604020202020204" pitchFamily="34" charset="0"/>
              <a:buChar char="•"/>
            </a:pPr>
            <a:r>
              <a:rPr lang="de-DE" sz="2000" dirty="0" smtClean="0"/>
              <a:t>Weitere Informationen (ergänzende Informationen)</a:t>
            </a:r>
            <a:endParaRPr lang="de-DE" sz="2000" dirty="0"/>
          </a:p>
          <a:p>
            <a:pPr marL="342900" indent="-342900">
              <a:buFont typeface="Arial" panose="020B0604020202020204" pitchFamily="34" charset="0"/>
              <a:buChar char="•"/>
            </a:pPr>
            <a:r>
              <a:rPr lang="de-DE" sz="2000" dirty="0"/>
              <a:t>Mehr zum </a:t>
            </a:r>
            <a:r>
              <a:rPr lang="de-DE" sz="2000" dirty="0" smtClean="0"/>
              <a:t>Thema (ergänzende Informationen)</a:t>
            </a:r>
            <a:endParaRPr lang="de-DE" sz="2000" dirty="0"/>
          </a:p>
          <a:p>
            <a:pPr marL="342900" indent="-342900">
              <a:buFont typeface="Arial" panose="020B0604020202020204" pitchFamily="34" charset="0"/>
              <a:buChar char="•"/>
            </a:pPr>
            <a:r>
              <a:rPr lang="de-DE" sz="2000" dirty="0" smtClean="0"/>
              <a:t>Kontakt (statt: Ansprechpartner)</a:t>
            </a:r>
          </a:p>
          <a:p>
            <a:pPr marL="342900" indent="-342900">
              <a:buFont typeface="Arial" panose="020B0604020202020204" pitchFamily="34" charset="0"/>
              <a:buChar char="•"/>
            </a:pPr>
            <a:endParaRPr lang="de-DE" sz="2000" dirty="0"/>
          </a:p>
          <a:p>
            <a:r>
              <a:rPr lang="de-DE" sz="2000" dirty="0" smtClean="0"/>
              <a:t>Andere </a:t>
            </a:r>
            <a:r>
              <a:rPr lang="de-DE" sz="2000" dirty="0"/>
              <a:t>Titel bitte immer mit der </a:t>
            </a:r>
            <a:r>
              <a:rPr lang="de-DE" sz="2000" dirty="0" err="1"/>
              <a:t>Webredaktion</a:t>
            </a:r>
            <a:r>
              <a:rPr lang="de-DE" sz="2000" dirty="0"/>
              <a:t> </a:t>
            </a:r>
            <a:r>
              <a:rPr lang="de-DE" sz="2000" dirty="0" smtClean="0"/>
              <a:t>abstimmen</a:t>
            </a:r>
            <a:endParaRPr lang="de-DE" sz="2000" dirty="0"/>
          </a:p>
          <a:p>
            <a:pPr marL="342900" indent="-342900">
              <a:buFont typeface="Arial" panose="020B0604020202020204" pitchFamily="34" charset="0"/>
              <a:buChar char="•"/>
            </a:pPr>
            <a:endParaRPr lang="de-DE" sz="2000" dirty="0" smtClean="0"/>
          </a:p>
          <a:p>
            <a:pPr marL="342900" indent="-342900">
              <a:buFont typeface="Arial" panose="020B0604020202020204" pitchFamily="34" charset="0"/>
              <a:buChar char="•"/>
            </a:pPr>
            <a:endParaRPr lang="de-DE" sz="2000" dirty="0"/>
          </a:p>
        </p:txBody>
      </p:sp>
    </p:spTree>
    <p:extLst>
      <p:ext uri="{BB962C8B-B14F-4D97-AF65-F5344CB8AC3E}">
        <p14:creationId xmlns:p14="http://schemas.microsoft.com/office/powerpoint/2010/main" val="2601933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Links - Verlinken Sie!</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141</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3" name="Textfeld 2"/>
          <p:cNvSpPr txBox="1"/>
          <p:nvPr/>
        </p:nvSpPr>
        <p:spPr>
          <a:xfrm>
            <a:off x="583096" y="1470991"/>
            <a:ext cx="8183217" cy="4401205"/>
          </a:xfrm>
          <a:prstGeom prst="rect">
            <a:avLst/>
          </a:prstGeom>
          <a:noFill/>
        </p:spPr>
        <p:txBody>
          <a:bodyPr wrap="square" rtlCol="0">
            <a:spAutoFit/>
          </a:bodyPr>
          <a:lstStyle/>
          <a:p>
            <a:r>
              <a:rPr lang="de-DE" sz="2000" dirty="0" smtClean="0"/>
              <a:t>Das </a:t>
            </a:r>
            <a:r>
              <a:rPr lang="de-DE" sz="2000" dirty="0"/>
              <a:t>Internet lebt von Vernetzung. Hinterlegen Sie Textteile mit </a:t>
            </a:r>
            <a:r>
              <a:rPr lang="de-DE" sz="2000" dirty="0" smtClean="0"/>
              <a:t>(sprechenden) Links </a:t>
            </a:r>
            <a:r>
              <a:rPr lang="de-DE" sz="2000" dirty="0"/>
              <a:t>zu weiteren aussagekräftigen Informationen, wenn dies dem Leser nützen </a:t>
            </a:r>
            <a:r>
              <a:rPr lang="de-DE" sz="2000" dirty="0" smtClean="0"/>
              <a:t>kann. </a:t>
            </a:r>
          </a:p>
          <a:p>
            <a:endParaRPr lang="de-DE" sz="2000" dirty="0" smtClean="0"/>
          </a:p>
          <a:p>
            <a:r>
              <a:rPr lang="de-DE" sz="2000" b="1" dirty="0" smtClean="0"/>
              <a:t>Aber</a:t>
            </a:r>
            <a:r>
              <a:rPr lang="de-DE" sz="2000" dirty="0" smtClean="0"/>
              <a:t>: </a:t>
            </a:r>
          </a:p>
          <a:p>
            <a:pPr marL="342900" indent="-342900">
              <a:buFont typeface="Arial" panose="020B0604020202020204" pitchFamily="34" charset="0"/>
              <a:buChar char="•"/>
            </a:pPr>
            <a:r>
              <a:rPr lang="de-DE" sz="2000" dirty="0" smtClean="0"/>
              <a:t>Links niemals im neuen Fenster/Tab öffnen lassen </a:t>
            </a:r>
            <a:br>
              <a:rPr lang="de-DE" sz="2000" dirty="0" smtClean="0"/>
            </a:br>
            <a:r>
              <a:rPr lang="de-DE" sz="2000" dirty="0" smtClean="0"/>
              <a:t>(veraltet, nicht barrierefrei, Bevormundung des Nutzers). </a:t>
            </a:r>
          </a:p>
          <a:p>
            <a:pPr marL="342900" indent="-342900">
              <a:buFont typeface="Arial" panose="020B0604020202020204" pitchFamily="34" charset="0"/>
              <a:buChar char="•"/>
            </a:pPr>
            <a:r>
              <a:rPr lang="de-DE" sz="2000" dirty="0" smtClean="0"/>
              <a:t>Überschriften sind nie verlinkt auf fau.de/</a:t>
            </a:r>
            <a:r>
              <a:rPr lang="de-DE" sz="2000" dirty="0" err="1" smtClean="0"/>
              <a:t>eu</a:t>
            </a:r>
            <a:r>
              <a:rPr lang="de-DE" sz="2000" dirty="0" smtClean="0"/>
              <a:t> (Corporate Design)</a:t>
            </a:r>
          </a:p>
          <a:p>
            <a:endParaRPr lang="de-DE" sz="2000" dirty="0"/>
          </a:p>
          <a:p>
            <a:r>
              <a:rPr lang="de-DE" sz="2000" dirty="0" smtClean="0"/>
              <a:t>Ein </a:t>
            </a:r>
            <a:r>
              <a:rPr lang="de-DE" sz="2000" dirty="0"/>
              <a:t>Text muss </a:t>
            </a:r>
            <a:r>
              <a:rPr lang="de-DE" sz="2000" dirty="0" smtClean="0"/>
              <a:t>grundsätzlich </a:t>
            </a:r>
            <a:r>
              <a:rPr lang="de-DE" sz="2000" dirty="0"/>
              <a:t>auch ohne Aufruf dieser Links verständlich sein</a:t>
            </a:r>
            <a:r>
              <a:rPr lang="de-DE" sz="2000" dirty="0" smtClean="0"/>
              <a:t>.</a:t>
            </a:r>
          </a:p>
          <a:p>
            <a:endParaRPr lang="de-DE" sz="2000" dirty="0" smtClean="0"/>
          </a:p>
          <a:p>
            <a:r>
              <a:rPr lang="de-DE" sz="2000" dirty="0" smtClean="0"/>
              <a:t>Links </a:t>
            </a:r>
            <a:r>
              <a:rPr lang="de-DE" sz="2000" dirty="0"/>
              <a:t>im Text bieten </a:t>
            </a:r>
            <a:r>
              <a:rPr lang="de-DE" sz="2000" dirty="0" smtClean="0"/>
              <a:t>in der Regel nur detaillierte oder zusätzliche Informationen </a:t>
            </a:r>
            <a:r>
              <a:rPr lang="de-DE" sz="2000" dirty="0"/>
              <a:t>oder Hinweise auf weitere Inhalte zum Thema.</a:t>
            </a:r>
          </a:p>
        </p:txBody>
      </p:sp>
    </p:spTree>
    <p:extLst>
      <p:ext uri="{BB962C8B-B14F-4D97-AF65-F5344CB8AC3E}">
        <p14:creationId xmlns:p14="http://schemas.microsoft.com/office/powerpoint/2010/main" val="10189011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a:xfrm>
            <a:off x="560173" y="848497"/>
            <a:ext cx="8340387" cy="503225"/>
          </a:xfrm>
        </p:spPr>
        <p:txBody>
          <a:bodyPr/>
          <a:lstStyle/>
          <a:p>
            <a:pPr marL="0" indent="0">
              <a:buNone/>
            </a:pPr>
            <a:r>
              <a:rPr lang="de-DE" sz="2400" dirty="0" smtClean="0"/>
              <a:t>Sprechende Links sind gute Links</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142</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3" name="Textfeld 2"/>
          <p:cNvSpPr txBox="1"/>
          <p:nvPr/>
        </p:nvSpPr>
        <p:spPr>
          <a:xfrm>
            <a:off x="583096" y="1470991"/>
            <a:ext cx="8183217" cy="4401205"/>
          </a:xfrm>
          <a:prstGeom prst="rect">
            <a:avLst/>
          </a:prstGeom>
          <a:noFill/>
        </p:spPr>
        <p:txBody>
          <a:bodyPr wrap="square" rtlCol="0">
            <a:spAutoFit/>
          </a:bodyPr>
          <a:lstStyle/>
          <a:p>
            <a:r>
              <a:rPr lang="de-DE" sz="2000" dirty="0" smtClean="0"/>
              <a:t>Geben </a:t>
            </a:r>
            <a:r>
              <a:rPr lang="de-DE" sz="2000" dirty="0"/>
              <a:t>Sie Ihren Links </a:t>
            </a:r>
            <a:r>
              <a:rPr lang="de-DE" sz="2000" dirty="0" smtClean="0"/>
              <a:t>aussagekräftige </a:t>
            </a:r>
            <a:r>
              <a:rPr lang="de-DE" sz="2000" dirty="0"/>
              <a:t>Titel, anstelle von „Hier klicken“ oder gar nur „hier“! </a:t>
            </a:r>
            <a:endParaRPr lang="de-DE" sz="2000" dirty="0" smtClean="0"/>
          </a:p>
          <a:p>
            <a:endParaRPr lang="de-DE" sz="2000" dirty="0"/>
          </a:p>
          <a:p>
            <a:r>
              <a:rPr lang="de-DE" sz="2000" dirty="0" smtClean="0"/>
              <a:t>Hinterlegen </a:t>
            </a:r>
            <a:r>
              <a:rPr lang="de-DE" sz="2000" dirty="0"/>
              <a:t>Sie lieber passende Textstellen oder einen Hinweissatz mit dem Link, etwa „</a:t>
            </a:r>
            <a:r>
              <a:rPr lang="de-DE" sz="2000" dirty="0">
                <a:hlinkClick r:id="rId2"/>
              </a:rPr>
              <a:t>Alle Informationen </a:t>
            </a:r>
            <a:r>
              <a:rPr lang="de-DE" sz="2000" dirty="0" smtClean="0">
                <a:hlinkClick r:id="rId2"/>
              </a:rPr>
              <a:t>zur  Weiterbildung finden </a:t>
            </a:r>
            <a:r>
              <a:rPr lang="de-DE" sz="2000" dirty="0">
                <a:hlinkClick r:id="rId2"/>
              </a:rPr>
              <a:t>Sie auf </a:t>
            </a:r>
            <a:r>
              <a:rPr lang="de-DE" sz="2000" dirty="0" smtClean="0">
                <a:hlinkClick r:id="rId2"/>
              </a:rPr>
              <a:t>der Webseite zum Thema</a:t>
            </a:r>
            <a:r>
              <a:rPr lang="de-DE" sz="2000" dirty="0" smtClean="0"/>
              <a:t>“.</a:t>
            </a:r>
          </a:p>
          <a:p>
            <a:endParaRPr lang="de-DE" sz="2000" dirty="0"/>
          </a:p>
          <a:p>
            <a:r>
              <a:rPr lang="de-DE" sz="2000" dirty="0" smtClean="0"/>
              <a:t>Solche </a:t>
            </a:r>
            <a:r>
              <a:rPr lang="de-DE" sz="2000" dirty="0"/>
              <a:t>Verlinkungen erklären sich selbst und werden vom Nutzer verstanden. Auch die Barrierefreiheit erfordert selbsterklärende Linktitel</a:t>
            </a:r>
            <a:r>
              <a:rPr lang="de-DE" sz="2000" dirty="0" smtClean="0"/>
              <a:t>.</a:t>
            </a:r>
          </a:p>
          <a:p>
            <a:endParaRPr lang="de-DE" sz="2000" dirty="0"/>
          </a:p>
          <a:p>
            <a:r>
              <a:rPr lang="de-DE" sz="2000" dirty="0" smtClean="0"/>
              <a:t>Links auf externe Dokumente vermeiden, immer auf die dazugehörige Seite verlinken (URLs von Dokumenten ändern sich deutlich schneller als Seiten-URLs)</a:t>
            </a:r>
            <a:endParaRPr lang="de-DE" sz="2000" dirty="0"/>
          </a:p>
        </p:txBody>
      </p:sp>
    </p:spTree>
    <p:extLst>
      <p:ext uri="{BB962C8B-B14F-4D97-AF65-F5344CB8AC3E}">
        <p14:creationId xmlns:p14="http://schemas.microsoft.com/office/powerpoint/2010/main" val="33854249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dirty="0" smtClean="0">
                <a:solidFill>
                  <a:schemeClr val="bg1"/>
                </a:solidFill>
              </a:rPr>
              <a:t>Online-Hilfen</a:t>
            </a:r>
            <a:r>
              <a:rPr lang="de-DE" dirty="0"/>
              <a:t/>
            </a:r>
            <a:br>
              <a:rPr lang="de-DE" dirty="0"/>
            </a:br>
            <a:endParaRPr lang="de-DE" dirty="0">
              <a:solidFill>
                <a:schemeClr val="bg1"/>
              </a:solidFill>
            </a:endParaRPr>
          </a:p>
        </p:txBody>
      </p:sp>
      <p:sp>
        <p:nvSpPr>
          <p:cNvPr id="3" name="Untertitel 2"/>
          <p:cNvSpPr>
            <a:spLocks noGrp="1"/>
          </p:cNvSpPr>
          <p:nvPr>
            <p:ph type="subTitle" idx="1"/>
          </p:nvPr>
        </p:nvSpPr>
        <p:spPr/>
        <p:txBody>
          <a:bodyPr/>
          <a:lstStyle/>
          <a:p>
            <a:endParaRPr lang="de-DE"/>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70356598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144</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8" name="Inhaltsplatzhalter 7"/>
          <p:cNvSpPr>
            <a:spLocks noGrp="1"/>
          </p:cNvSpPr>
          <p:nvPr>
            <p:ph sz="quarter" idx="13"/>
          </p:nvPr>
        </p:nvSpPr>
        <p:spPr>
          <a:xfrm>
            <a:off x="490323" y="721497"/>
            <a:ext cx="8340387" cy="5571217"/>
          </a:xfrm>
        </p:spPr>
        <p:txBody>
          <a:bodyPr/>
          <a:lstStyle/>
          <a:p>
            <a:pPr marL="0" indent="0">
              <a:buNone/>
            </a:pPr>
            <a:r>
              <a:rPr lang="de-DE" sz="2400" dirty="0" smtClean="0"/>
              <a:t>Online-Hilfen</a:t>
            </a:r>
          </a:p>
          <a:p>
            <a:pPr marL="0" indent="0">
              <a:buNone/>
            </a:pPr>
            <a:endParaRPr lang="de-DE" sz="2400" dirty="0" smtClean="0"/>
          </a:p>
          <a:p>
            <a:pPr marL="342900" indent="-342900">
              <a:buFont typeface="Arial" panose="020B0604020202020204" pitchFamily="34" charset="0"/>
              <a:buChar char="•"/>
            </a:pPr>
            <a:r>
              <a:rPr lang="de-DE" sz="2000" b="0" dirty="0" smtClean="0"/>
              <a:t>Speziell für fau.de/fau.eu:</a:t>
            </a:r>
            <a:br>
              <a:rPr lang="de-DE" sz="2000" b="0" dirty="0" smtClean="0"/>
            </a:br>
            <a:r>
              <a:rPr lang="de-DE" sz="2000" b="0" dirty="0" smtClean="0"/>
              <a:t>Redaktionshandbuch: </a:t>
            </a:r>
            <a:r>
              <a:rPr lang="de-DE" sz="2000" b="0" dirty="0" smtClean="0">
                <a:hlinkClick r:id="rId2"/>
              </a:rPr>
              <a:t>blogs.fau.de/webredaktion/redaktionshandbuch</a:t>
            </a:r>
            <a:endParaRPr lang="de-DE" sz="2000" b="0" dirty="0"/>
          </a:p>
          <a:p>
            <a:pPr marL="342900" indent="-342900">
              <a:buFont typeface="Arial" panose="020B0604020202020204" pitchFamily="34" charset="0"/>
              <a:buChar char="•"/>
            </a:pPr>
            <a:r>
              <a:rPr lang="de-DE" sz="2000" b="0" dirty="0" smtClean="0"/>
              <a:t>Allgemein zu Wordpress an der FAU: </a:t>
            </a:r>
            <a:br>
              <a:rPr lang="de-DE" sz="2000" b="0" dirty="0" smtClean="0"/>
            </a:br>
            <a:r>
              <a:rPr lang="de-DE" sz="2000" b="0" dirty="0" smtClean="0"/>
              <a:t>Hilfeseite </a:t>
            </a:r>
            <a:r>
              <a:rPr lang="de-DE" sz="2000" b="0" dirty="0"/>
              <a:t>des RRZE: </a:t>
            </a:r>
            <a:r>
              <a:rPr lang="de-DE" sz="2000" b="0" dirty="0">
                <a:hlinkClick r:id="rId3"/>
              </a:rPr>
              <a:t>wordpress.rrze.fau.de</a:t>
            </a:r>
            <a:endParaRPr lang="de-DE" sz="2000" b="0" dirty="0"/>
          </a:p>
          <a:p>
            <a:pPr marL="0" indent="0">
              <a:buNone/>
            </a:pPr>
            <a:endParaRPr lang="de-DE" sz="2000" b="0" dirty="0" smtClean="0"/>
          </a:p>
          <a:p>
            <a:pPr marL="0" indent="0">
              <a:buNone/>
            </a:pPr>
            <a:r>
              <a:rPr lang="de-DE" sz="2000" dirty="0" smtClean="0"/>
              <a:t>Aktuelle </a:t>
            </a:r>
            <a:r>
              <a:rPr lang="de-DE" sz="2000" dirty="0"/>
              <a:t>Meldungen </a:t>
            </a:r>
          </a:p>
          <a:p>
            <a:pPr marL="342900" indent="-342900">
              <a:buFont typeface="Arial" panose="020B0604020202020204" pitchFamily="34" charset="0"/>
              <a:buChar char="•"/>
            </a:pPr>
            <a:r>
              <a:rPr lang="de-DE" sz="2000" b="0" dirty="0"/>
              <a:t>der </a:t>
            </a:r>
            <a:r>
              <a:rPr lang="de-DE" sz="2000" b="0" dirty="0" err="1"/>
              <a:t>Webredaktion</a:t>
            </a:r>
            <a:r>
              <a:rPr lang="de-DE" sz="2000" b="0" dirty="0"/>
              <a:t>: </a:t>
            </a:r>
            <a:r>
              <a:rPr lang="de-DE" sz="2000" b="0" dirty="0">
                <a:hlinkClick r:id="rId4"/>
              </a:rPr>
              <a:t>blogs.fau.de/</a:t>
            </a:r>
            <a:r>
              <a:rPr lang="de-DE" sz="2000" b="0" dirty="0" err="1">
                <a:hlinkClick r:id="rId4"/>
              </a:rPr>
              <a:t>webredaktion</a:t>
            </a:r>
            <a:endParaRPr lang="de-DE" sz="2000" b="0" dirty="0"/>
          </a:p>
          <a:p>
            <a:pPr marL="342900" indent="-342900">
              <a:buFont typeface="Arial" panose="020B0604020202020204" pitchFamily="34" charset="0"/>
              <a:buChar char="•"/>
            </a:pPr>
            <a:r>
              <a:rPr lang="de-DE" sz="2000" b="0" dirty="0"/>
              <a:t>des </a:t>
            </a:r>
            <a:r>
              <a:rPr lang="de-DE" sz="2000" b="0" dirty="0" err="1"/>
              <a:t>Webteams</a:t>
            </a:r>
            <a:r>
              <a:rPr lang="de-DE" sz="2000" b="0" dirty="0"/>
              <a:t> des RRZE: </a:t>
            </a:r>
            <a:r>
              <a:rPr lang="de-DE" sz="2000" b="0" dirty="0" smtClean="0">
                <a:hlinkClick r:id="rId5"/>
              </a:rPr>
              <a:t>blogs.fau.de/</a:t>
            </a:r>
            <a:r>
              <a:rPr lang="de-DE" sz="2000" b="0" dirty="0" err="1" smtClean="0">
                <a:hlinkClick r:id="rId5"/>
              </a:rPr>
              <a:t>webworking</a:t>
            </a:r>
            <a:endParaRPr lang="de-DE" sz="2000" b="0" dirty="0"/>
          </a:p>
        </p:txBody>
      </p:sp>
    </p:spTree>
    <p:extLst>
      <p:ext uri="{BB962C8B-B14F-4D97-AF65-F5344CB8AC3E}">
        <p14:creationId xmlns:p14="http://schemas.microsoft.com/office/powerpoint/2010/main" val="1661669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Textgestaltung</a:t>
            </a:r>
            <a:endParaRPr lang="de-DE" dirty="0"/>
          </a:p>
        </p:txBody>
      </p:sp>
      <p:sp>
        <p:nvSpPr>
          <p:cNvPr id="3" name="Untertitel 2"/>
          <p:cNvSpPr>
            <a:spLocks noGrp="1"/>
          </p:cNvSpPr>
          <p:nvPr>
            <p:ph type="subTitle" idx="1"/>
          </p:nvPr>
        </p:nvSpPr>
        <p:spPr/>
        <p:txBody>
          <a:bodyPr>
            <a:normAutofit/>
          </a:bodyPr>
          <a:lstStyle/>
          <a:p>
            <a:r>
              <a:rPr lang="de-DE" dirty="0" smtClean="0"/>
              <a:t>Formatierungsmöglichkeiten</a:t>
            </a:r>
            <a:r>
              <a:rPr lang="de-DE" sz="2200" dirty="0" smtClean="0"/>
              <a:t> </a:t>
            </a:r>
            <a:r>
              <a:rPr lang="de-DE" sz="2200" dirty="0"/>
              <a:t>direkt auf der </a:t>
            </a:r>
            <a:r>
              <a:rPr lang="de-DE" sz="2200" dirty="0" smtClean="0"/>
              <a:t>Seite</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540637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Text</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16</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1314151"/>
            <a:ext cx="6110288" cy="500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232649" y="1531542"/>
            <a:ext cx="1652306"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a:t>Im Backend-Editor</a:t>
            </a:r>
            <a:r>
              <a:rPr lang="de-DE" sz="1200" dirty="0" smtClean="0"/>
              <a:t>:</a:t>
            </a:r>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p:txBody>
      </p:sp>
      <p:sp>
        <p:nvSpPr>
          <p:cNvPr id="10" name="Abgerundetes Rechteck 9"/>
          <p:cNvSpPr/>
          <p:nvPr/>
        </p:nvSpPr>
        <p:spPr>
          <a:xfrm>
            <a:off x="3337665" y="3977845"/>
            <a:ext cx="3787035" cy="46080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Abgerundetes Rechteck 8"/>
          <p:cNvSpPr/>
          <p:nvPr/>
        </p:nvSpPr>
        <p:spPr>
          <a:xfrm>
            <a:off x="3337665" y="4521200"/>
            <a:ext cx="3787035" cy="37825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p:cNvSpPr txBox="1"/>
          <p:nvPr/>
        </p:nvSpPr>
        <p:spPr>
          <a:xfrm>
            <a:off x="7232649" y="4438651"/>
            <a:ext cx="1638300" cy="212365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929" t="15962"/>
          <a:stretch/>
        </p:blipFill>
        <p:spPr bwMode="auto">
          <a:xfrm>
            <a:off x="7407619" y="4521200"/>
            <a:ext cx="1288357" cy="176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bgerundetes Rechteck 13"/>
          <p:cNvSpPr/>
          <p:nvPr/>
        </p:nvSpPr>
        <p:spPr>
          <a:xfrm>
            <a:off x="7407619" y="5403549"/>
            <a:ext cx="1405785" cy="5270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7232649" y="3576387"/>
            <a:ext cx="1638300" cy="830997"/>
          </a:xfrm>
          <a:prstGeom prst="rect">
            <a:avLst/>
          </a:prstGeom>
          <a:noFill/>
        </p:spPr>
        <p:txBody>
          <a:bodyPr wrap="square" rtlCol="0">
            <a:spAutoFit/>
          </a:bodyPr>
          <a:lstStyle/>
          <a:p>
            <a:r>
              <a:rPr lang="de-DE" sz="2000" b="1" dirty="0" smtClean="0">
                <a:solidFill>
                  <a:srgbClr val="FF0000"/>
                </a:solidFill>
              </a:rPr>
              <a:t>!</a:t>
            </a:r>
            <a:r>
              <a:rPr lang="de-DE" dirty="0" smtClean="0"/>
              <a:t> </a:t>
            </a:r>
            <a:r>
              <a:rPr lang="de-DE" sz="1400" dirty="0" smtClean="0"/>
              <a:t>Überschriften dürfen nie verlinkt sein</a:t>
            </a:r>
            <a:endParaRPr lang="de-DE" sz="1400" dirty="0"/>
          </a:p>
        </p:txBody>
      </p:sp>
      <p:pic>
        <p:nvPicPr>
          <p:cNvPr id="8" name="Grafik 7"/>
          <p:cNvPicPr>
            <a:picLocks noChangeAspect="1"/>
          </p:cNvPicPr>
          <p:nvPr/>
        </p:nvPicPr>
        <p:blipFill>
          <a:blip r:embed="rId5"/>
          <a:stretch>
            <a:fillRect/>
          </a:stretch>
        </p:blipFill>
        <p:spPr>
          <a:xfrm>
            <a:off x="7240790" y="1850427"/>
            <a:ext cx="1622014" cy="1370661"/>
          </a:xfrm>
          <a:prstGeom prst="rect">
            <a:avLst/>
          </a:prstGeom>
        </p:spPr>
      </p:pic>
    </p:spTree>
    <p:extLst>
      <p:ext uri="{BB962C8B-B14F-4D97-AF65-F5344CB8AC3E}">
        <p14:creationId xmlns:p14="http://schemas.microsoft.com/office/powerpoint/2010/main" val="26016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9" grpId="0" animBg="1"/>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847850"/>
            <a:ext cx="6510457" cy="41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Akkordeon</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17</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0" name="Abgerundetes Rechteck 9"/>
          <p:cNvSpPr/>
          <p:nvPr/>
        </p:nvSpPr>
        <p:spPr>
          <a:xfrm>
            <a:off x="3155950" y="3683770"/>
            <a:ext cx="4000500" cy="238048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6596109" y="1825501"/>
            <a:ext cx="2237076" cy="212365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a:t>Im Backend-Editor</a:t>
            </a:r>
            <a:r>
              <a:rPr lang="de-DE" sz="1200" dirty="0" smtClean="0"/>
              <a:t>:</a:t>
            </a:r>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a:p>
        </p:txBody>
      </p:sp>
      <p:pic>
        <p:nvPicPr>
          <p:cNvPr id="6" name="Grafik 5"/>
          <p:cNvPicPr>
            <a:picLocks noChangeAspect="1"/>
          </p:cNvPicPr>
          <p:nvPr/>
        </p:nvPicPr>
        <p:blipFill>
          <a:blip r:embed="rId4"/>
          <a:stretch>
            <a:fillRect/>
          </a:stretch>
        </p:blipFill>
        <p:spPr>
          <a:xfrm>
            <a:off x="6702752" y="2176514"/>
            <a:ext cx="1938609" cy="1507256"/>
          </a:xfrm>
          <a:prstGeom prst="rect">
            <a:avLst/>
          </a:prstGeom>
        </p:spPr>
      </p:pic>
    </p:spTree>
    <p:extLst>
      <p:ext uri="{BB962C8B-B14F-4D97-AF65-F5344CB8AC3E}">
        <p14:creationId xmlns:p14="http://schemas.microsoft.com/office/powerpoint/2010/main" val="8086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170" y="1573079"/>
            <a:ext cx="5928322"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Akkordeon mit Fakultätsfarbe</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18</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Abgerundetes Rechteck 7"/>
          <p:cNvSpPr/>
          <p:nvPr/>
        </p:nvSpPr>
        <p:spPr>
          <a:xfrm>
            <a:off x="3215899" y="3812583"/>
            <a:ext cx="3634352" cy="157307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7080250" y="2834810"/>
            <a:ext cx="1924050" cy="364715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050" dirty="0" smtClean="0"/>
              <a:t>Im Backend-Editor:</a:t>
            </a:r>
          </a:p>
          <a:p>
            <a:r>
              <a:rPr lang="de-DE" sz="1050" dirty="0"/>
              <a:t>[</a:t>
            </a:r>
            <a:r>
              <a:rPr lang="de-DE" sz="1050" dirty="0" err="1"/>
              <a:t>collapsibles</a:t>
            </a:r>
            <a:r>
              <a:rPr lang="de-DE" sz="1050" dirty="0"/>
              <a:t>]</a:t>
            </a:r>
            <a:br>
              <a:rPr lang="de-DE" sz="1050" dirty="0"/>
            </a:br>
            <a:r>
              <a:rPr lang="de-DE" sz="1050" dirty="0"/>
              <a:t>[</a:t>
            </a:r>
            <a:r>
              <a:rPr lang="de-DE" sz="1050" dirty="0" err="1"/>
              <a:t>collapse</a:t>
            </a:r>
            <a:r>
              <a:rPr lang="de-DE" sz="1050" dirty="0"/>
              <a:t> title</a:t>
            </a:r>
            <a:r>
              <a:rPr lang="de-DE" sz="1050" dirty="0" smtClean="0"/>
              <a:t>="</a:t>
            </a:r>
            <a:r>
              <a:rPr lang="de-DE" sz="1050" dirty="0"/>
              <a:t>Philosophische Fakultät und Fachbereich Theologie</a:t>
            </a:r>
            <a:r>
              <a:rPr lang="de-DE" sz="1050" dirty="0" smtClean="0"/>
              <a:t>" </a:t>
            </a:r>
            <a:r>
              <a:rPr lang="de-DE" sz="1050" dirty="0" err="1"/>
              <a:t>color</a:t>
            </a:r>
            <a:r>
              <a:rPr lang="de-DE" sz="1050" dirty="0" smtClean="0"/>
              <a:t>=</a:t>
            </a:r>
            <a:r>
              <a:rPr lang="de-DE" sz="1050" dirty="0"/>
              <a:t>"</a:t>
            </a:r>
            <a:r>
              <a:rPr lang="de-DE" sz="1050" dirty="0" err="1" smtClean="0"/>
              <a:t>gold</a:t>
            </a:r>
            <a:r>
              <a:rPr lang="de-DE" sz="1050" dirty="0" smtClean="0"/>
              <a:t>"]</a:t>
            </a:r>
            <a:r>
              <a:rPr lang="de-DE" sz="1050" dirty="0"/>
              <a:t/>
            </a:r>
            <a:br>
              <a:rPr lang="de-DE" sz="1050" dirty="0"/>
            </a:br>
            <a:r>
              <a:rPr lang="de-DE" sz="1050" dirty="0" smtClean="0"/>
              <a:t>Hier steht der Text [/</a:t>
            </a:r>
            <a:r>
              <a:rPr lang="de-DE" sz="1050" dirty="0" err="1"/>
              <a:t>collapse</a:t>
            </a:r>
            <a:r>
              <a:rPr lang="de-DE" sz="1050" dirty="0"/>
              <a:t>]</a:t>
            </a:r>
            <a:br>
              <a:rPr lang="de-DE" sz="1050" dirty="0"/>
            </a:br>
            <a:r>
              <a:rPr lang="de-DE" sz="1050" dirty="0"/>
              <a:t>[</a:t>
            </a:r>
            <a:r>
              <a:rPr lang="de-DE" sz="1050" dirty="0" err="1"/>
              <a:t>collapse</a:t>
            </a:r>
            <a:r>
              <a:rPr lang="de-DE" sz="1050" dirty="0"/>
              <a:t> title</a:t>
            </a:r>
            <a:r>
              <a:rPr lang="de-DE" sz="1050" dirty="0" smtClean="0"/>
              <a:t>="</a:t>
            </a:r>
            <a:r>
              <a:rPr lang="de-DE" sz="1050" dirty="0"/>
              <a:t>Rechts- und Wirtschaftswissenschaftliche Fakultät</a:t>
            </a:r>
            <a:r>
              <a:rPr lang="de-DE" sz="1050" dirty="0" smtClean="0"/>
              <a:t>" </a:t>
            </a:r>
            <a:r>
              <a:rPr lang="de-DE" sz="1050" dirty="0" err="1"/>
              <a:t>color</a:t>
            </a:r>
            <a:r>
              <a:rPr lang="de-DE" sz="1050" dirty="0"/>
              <a:t>="</a:t>
            </a:r>
            <a:r>
              <a:rPr lang="de-DE" sz="1050" dirty="0" err="1"/>
              <a:t>red</a:t>
            </a:r>
            <a:r>
              <a:rPr lang="de-DE" sz="1050" dirty="0" smtClean="0"/>
              <a:t>"]</a:t>
            </a:r>
            <a:r>
              <a:rPr lang="de-DE" sz="1050" dirty="0"/>
              <a:t/>
            </a:r>
            <a:br>
              <a:rPr lang="de-DE" sz="1050" dirty="0"/>
            </a:br>
            <a:r>
              <a:rPr lang="de-DE" sz="1050" dirty="0"/>
              <a:t>Hier der </a:t>
            </a:r>
            <a:r>
              <a:rPr lang="de-DE" sz="1050" dirty="0" smtClean="0"/>
              <a:t>Text [/</a:t>
            </a:r>
            <a:r>
              <a:rPr lang="de-DE" sz="1050" dirty="0" err="1"/>
              <a:t>collapse</a:t>
            </a:r>
            <a:r>
              <a:rPr lang="de-DE" sz="1050" dirty="0" smtClean="0"/>
              <a:t>]</a:t>
            </a:r>
          </a:p>
          <a:p>
            <a:r>
              <a:rPr lang="de-DE" sz="1050" dirty="0"/>
              <a:t>[</a:t>
            </a:r>
            <a:r>
              <a:rPr lang="de-DE" sz="1050" dirty="0" err="1"/>
              <a:t>collapse</a:t>
            </a:r>
            <a:r>
              <a:rPr lang="de-DE" sz="1050" dirty="0"/>
              <a:t> title</a:t>
            </a:r>
            <a:r>
              <a:rPr lang="de-DE" sz="1050" dirty="0" smtClean="0"/>
              <a:t>="</a:t>
            </a:r>
            <a:r>
              <a:rPr lang="de-DE" sz="1050" dirty="0"/>
              <a:t>Medizinische Fakultät</a:t>
            </a:r>
            <a:r>
              <a:rPr lang="de-DE" sz="1050" dirty="0" smtClean="0"/>
              <a:t>" </a:t>
            </a:r>
            <a:r>
              <a:rPr lang="de-DE" sz="1050" dirty="0" err="1"/>
              <a:t>color</a:t>
            </a:r>
            <a:r>
              <a:rPr lang="de-DE" sz="1050" dirty="0" smtClean="0"/>
              <a:t>=</a:t>
            </a:r>
            <a:r>
              <a:rPr lang="de-DE" sz="1050" dirty="0"/>
              <a:t>"</a:t>
            </a:r>
            <a:r>
              <a:rPr lang="de-DE" sz="1050" dirty="0" err="1" smtClean="0"/>
              <a:t>blue</a:t>
            </a:r>
            <a:r>
              <a:rPr lang="de-DE" sz="1050" dirty="0" smtClean="0"/>
              <a:t>"]</a:t>
            </a:r>
            <a:r>
              <a:rPr lang="de-DE" sz="1050" dirty="0"/>
              <a:t/>
            </a:r>
            <a:br>
              <a:rPr lang="de-DE" sz="1050" dirty="0"/>
            </a:br>
            <a:r>
              <a:rPr lang="de-DE" sz="1050" dirty="0"/>
              <a:t>Hier der </a:t>
            </a:r>
            <a:r>
              <a:rPr lang="de-DE" sz="1050" dirty="0" smtClean="0"/>
              <a:t>Text [/</a:t>
            </a:r>
            <a:r>
              <a:rPr lang="de-DE" sz="1050" dirty="0" err="1"/>
              <a:t>collapse</a:t>
            </a:r>
            <a:r>
              <a:rPr lang="de-DE" sz="1050" dirty="0" smtClean="0"/>
              <a:t>]</a:t>
            </a:r>
          </a:p>
          <a:p>
            <a:r>
              <a:rPr lang="de-DE" sz="1050" dirty="0"/>
              <a:t>[</a:t>
            </a:r>
            <a:r>
              <a:rPr lang="de-DE" sz="1050" dirty="0" err="1"/>
              <a:t>collapse</a:t>
            </a:r>
            <a:r>
              <a:rPr lang="de-DE" sz="1050" dirty="0"/>
              <a:t> title</a:t>
            </a:r>
            <a:r>
              <a:rPr lang="de-DE" sz="1050" dirty="0" smtClean="0"/>
              <a:t>="</a:t>
            </a:r>
            <a:r>
              <a:rPr lang="de-DE" sz="1050" dirty="0"/>
              <a:t>Naturwissenschaftliche Fakultät</a:t>
            </a:r>
            <a:r>
              <a:rPr lang="de-DE" sz="1050" dirty="0" smtClean="0"/>
              <a:t>" </a:t>
            </a:r>
            <a:r>
              <a:rPr lang="de-DE" sz="1050" dirty="0" err="1"/>
              <a:t>color</a:t>
            </a:r>
            <a:r>
              <a:rPr lang="de-DE" sz="1050" dirty="0" smtClean="0"/>
              <a:t>=</a:t>
            </a:r>
            <a:r>
              <a:rPr lang="de-DE" sz="1050" dirty="0"/>
              <a:t>"</a:t>
            </a:r>
            <a:r>
              <a:rPr lang="de-DE" sz="1050" dirty="0" err="1" smtClean="0"/>
              <a:t>green</a:t>
            </a:r>
            <a:r>
              <a:rPr lang="de-DE" sz="1050" dirty="0" smtClean="0"/>
              <a:t>"]</a:t>
            </a:r>
            <a:r>
              <a:rPr lang="de-DE" sz="1050" dirty="0"/>
              <a:t/>
            </a:r>
            <a:br>
              <a:rPr lang="de-DE" sz="1050" dirty="0"/>
            </a:br>
            <a:r>
              <a:rPr lang="de-DE" sz="1050" dirty="0"/>
              <a:t>Hier der </a:t>
            </a:r>
            <a:r>
              <a:rPr lang="de-DE" sz="1050" dirty="0" smtClean="0"/>
              <a:t>Text [/</a:t>
            </a:r>
            <a:r>
              <a:rPr lang="de-DE" sz="1050" dirty="0" err="1"/>
              <a:t>collapse</a:t>
            </a:r>
            <a:r>
              <a:rPr lang="de-DE" sz="1050" dirty="0" smtClean="0"/>
              <a:t>]</a:t>
            </a:r>
          </a:p>
          <a:p>
            <a:r>
              <a:rPr lang="de-DE" sz="1050" dirty="0"/>
              <a:t>[</a:t>
            </a:r>
            <a:r>
              <a:rPr lang="de-DE" sz="1050" dirty="0" err="1"/>
              <a:t>collapse</a:t>
            </a:r>
            <a:r>
              <a:rPr lang="de-DE" sz="1050" dirty="0"/>
              <a:t> title</a:t>
            </a:r>
            <a:r>
              <a:rPr lang="de-DE" sz="1050" dirty="0" smtClean="0"/>
              <a:t>="</a:t>
            </a:r>
            <a:r>
              <a:rPr lang="de-DE" sz="1050" dirty="0"/>
              <a:t>Technische Fakultät</a:t>
            </a:r>
            <a:r>
              <a:rPr lang="de-DE" sz="1050" dirty="0" smtClean="0"/>
              <a:t>" </a:t>
            </a:r>
            <a:r>
              <a:rPr lang="de-DE" sz="1050" dirty="0" err="1"/>
              <a:t>color</a:t>
            </a:r>
            <a:r>
              <a:rPr lang="de-DE" sz="1050" dirty="0" smtClean="0"/>
              <a:t>="</a:t>
            </a:r>
            <a:r>
              <a:rPr lang="de-DE" sz="1050" dirty="0" err="1" smtClean="0"/>
              <a:t>grey</a:t>
            </a:r>
            <a:r>
              <a:rPr lang="de-DE" sz="1050" dirty="0" smtClean="0"/>
              <a:t>"]</a:t>
            </a:r>
            <a:r>
              <a:rPr lang="de-DE" sz="1050" dirty="0"/>
              <a:t/>
            </a:r>
            <a:br>
              <a:rPr lang="de-DE" sz="1050" dirty="0"/>
            </a:br>
            <a:r>
              <a:rPr lang="de-DE" sz="1050" dirty="0"/>
              <a:t>Hier der </a:t>
            </a:r>
            <a:r>
              <a:rPr lang="de-DE" sz="1050" dirty="0" smtClean="0"/>
              <a:t>Text [/</a:t>
            </a:r>
            <a:r>
              <a:rPr lang="de-DE" sz="1050" dirty="0" err="1"/>
              <a:t>collapse</a:t>
            </a:r>
            <a:r>
              <a:rPr lang="de-DE" sz="1050" dirty="0"/>
              <a:t>]</a:t>
            </a:r>
            <a:br>
              <a:rPr lang="de-DE" sz="1050" dirty="0"/>
            </a:br>
            <a:r>
              <a:rPr lang="de-DE" sz="1050" dirty="0"/>
              <a:t>[/</a:t>
            </a:r>
            <a:r>
              <a:rPr lang="de-DE" sz="1050" dirty="0" err="1"/>
              <a:t>collapsibles</a:t>
            </a:r>
            <a:r>
              <a:rPr lang="de-DE" sz="1050" dirty="0"/>
              <a:t>]</a:t>
            </a:r>
          </a:p>
        </p:txBody>
      </p:sp>
    </p:spTree>
    <p:extLst>
      <p:ext uri="{BB962C8B-B14F-4D97-AF65-F5344CB8AC3E}">
        <p14:creationId xmlns:p14="http://schemas.microsoft.com/office/powerpoint/2010/main" val="35787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Inhaltsplatzhalter 6"/>
          <p:cNvSpPr>
            <a:spLocks noGrp="1"/>
          </p:cNvSpPr>
          <p:nvPr>
            <p:ph sz="quarter" idx="13"/>
          </p:nvPr>
        </p:nvSpPr>
        <p:spPr>
          <a:xfrm>
            <a:off x="606868" y="843703"/>
            <a:ext cx="8340387" cy="5571217"/>
          </a:xfrm>
        </p:spPr>
        <p:txBody>
          <a:bodyPr/>
          <a:lstStyle/>
          <a:p>
            <a:pPr marL="0" indent="0">
              <a:buNone/>
            </a:pPr>
            <a:r>
              <a:rPr lang="de-DE" sz="2400" dirty="0" smtClean="0"/>
              <a:t>Zitat</a:t>
            </a:r>
            <a:endParaRPr lang="de-DE" dirty="0"/>
          </a:p>
        </p:txBody>
      </p:sp>
      <p:sp>
        <p:nvSpPr>
          <p:cNvPr id="10" name="Textfeld 9"/>
          <p:cNvSpPr txBox="1"/>
          <p:nvPr/>
        </p:nvSpPr>
        <p:spPr>
          <a:xfrm>
            <a:off x="7442200" y="3919938"/>
            <a:ext cx="1530350"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524" y="4312655"/>
            <a:ext cx="1021702"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7919967" y="4498586"/>
            <a:ext cx="228600" cy="2061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3"/>
          <a:stretch>
            <a:fillRect/>
          </a:stretch>
        </p:blipFill>
        <p:spPr>
          <a:xfrm>
            <a:off x="593576" y="1233260"/>
            <a:ext cx="6695988" cy="5287514"/>
          </a:xfrm>
          <a:prstGeom prst="rect">
            <a:avLst/>
          </a:prstGeom>
        </p:spPr>
      </p:pic>
      <p:sp>
        <p:nvSpPr>
          <p:cNvPr id="8" name="Abgerundetes Rechteck 7"/>
          <p:cNvSpPr/>
          <p:nvPr/>
        </p:nvSpPr>
        <p:spPr>
          <a:xfrm>
            <a:off x="1389164" y="5954114"/>
            <a:ext cx="3113935" cy="46080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33094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Gliederung</a:t>
            </a:r>
            <a:endParaRPr lang="de-DE" sz="2400" dirty="0"/>
          </a:p>
          <a:p>
            <a:pPr marL="0" indent="0">
              <a:buNone/>
            </a:pPr>
            <a:endParaRPr lang="de-DE" sz="1400" b="0" dirty="0" smtClean="0"/>
          </a:p>
          <a:p>
            <a:pPr marL="0" indent="0">
              <a:buNone/>
            </a:pPr>
            <a:r>
              <a:rPr lang="de-DE" sz="1400" b="0" dirty="0" smtClean="0"/>
              <a:t>Die Webauftritte fau.de und verwaltung.zuv.fau.de, Allgemeines und Begrifflichkeiten</a:t>
            </a:r>
          </a:p>
          <a:p>
            <a:pPr marL="0" indent="0">
              <a:buNone/>
            </a:pPr>
            <a:endParaRPr lang="de-DE" sz="1400" b="0" dirty="0" smtClean="0"/>
          </a:p>
          <a:p>
            <a:r>
              <a:rPr lang="de-DE" sz="1800" dirty="0" smtClean="0"/>
              <a:t>Frontend</a:t>
            </a:r>
          </a:p>
          <a:p>
            <a:pPr marL="882900" lvl="1" indent="-342900">
              <a:buFont typeface="Arial" panose="020B0604020202020204" pitchFamily="34" charset="0"/>
              <a:buChar char="•"/>
            </a:pPr>
            <a:r>
              <a:rPr lang="de-DE" sz="1600" dirty="0"/>
              <a:t>Aufbau der Website</a:t>
            </a:r>
          </a:p>
          <a:p>
            <a:pPr marL="882900" lvl="1" indent="-342900">
              <a:buFont typeface="Arial" panose="020B0604020202020204" pitchFamily="34" charset="0"/>
              <a:buChar char="•"/>
            </a:pPr>
            <a:r>
              <a:rPr lang="de-DE" sz="1600" dirty="0"/>
              <a:t>Inhaltselemente einer </a:t>
            </a:r>
            <a:r>
              <a:rPr lang="de-DE" sz="1600" dirty="0" smtClean="0"/>
              <a:t>Seite</a:t>
            </a:r>
          </a:p>
          <a:p>
            <a:pPr marL="1422900" lvl="2" indent="-342900">
              <a:buFont typeface="Arial" panose="020B0604020202020204" pitchFamily="34" charset="0"/>
              <a:buChar char="•"/>
            </a:pPr>
            <a:r>
              <a:rPr lang="de-DE" sz="1200" dirty="0"/>
              <a:t>Textgestaltung</a:t>
            </a:r>
          </a:p>
          <a:p>
            <a:pPr marL="1422900" lvl="2" indent="-342900">
              <a:buFont typeface="Arial" panose="020B0604020202020204" pitchFamily="34" charset="0"/>
              <a:buChar char="•"/>
            </a:pPr>
            <a:r>
              <a:rPr lang="de-DE" sz="1200" dirty="0"/>
              <a:t>Sonderformen der Textgestaltung </a:t>
            </a:r>
          </a:p>
          <a:p>
            <a:pPr marL="1422900" lvl="2" indent="-342900">
              <a:buFont typeface="Arial" panose="020B0604020202020204" pitchFamily="34" charset="0"/>
              <a:buChar char="•"/>
            </a:pPr>
            <a:r>
              <a:rPr lang="de-DE" sz="1200" dirty="0"/>
              <a:t>Einbindung externer Inhalte </a:t>
            </a:r>
            <a:endParaRPr lang="de-DE" sz="2000" b="0" dirty="0" smtClean="0"/>
          </a:p>
          <a:p>
            <a:r>
              <a:rPr lang="de-DE" sz="1800" dirty="0" smtClean="0"/>
              <a:t>Backend</a:t>
            </a:r>
          </a:p>
          <a:p>
            <a:pPr marL="882900" lvl="1" indent="-342900">
              <a:buFont typeface="Arial" panose="020B0604020202020204" pitchFamily="34" charset="0"/>
              <a:buChar char="•"/>
            </a:pPr>
            <a:r>
              <a:rPr lang="de-DE" sz="1600" b="0" dirty="0" smtClean="0"/>
              <a:t>Anmeldung im System</a:t>
            </a:r>
          </a:p>
          <a:p>
            <a:pPr marL="882900" lvl="1" indent="-342900">
              <a:buFont typeface="Arial" panose="020B0604020202020204" pitchFamily="34" charset="0"/>
              <a:buChar char="•"/>
            </a:pPr>
            <a:r>
              <a:rPr lang="de-DE" sz="1600" dirty="0" smtClean="0"/>
              <a:t>Dashboard</a:t>
            </a:r>
          </a:p>
          <a:p>
            <a:pPr marL="882900" lvl="1" indent="-342900">
              <a:buFont typeface="Arial" panose="020B0604020202020204" pitchFamily="34" charset="0"/>
              <a:buChar char="•"/>
            </a:pPr>
            <a:r>
              <a:rPr lang="de-DE" sz="1600" dirty="0" smtClean="0"/>
              <a:t>Seitenübersicht</a:t>
            </a:r>
          </a:p>
          <a:p>
            <a:pPr marL="882900" lvl="1" indent="-342900">
              <a:buFont typeface="Arial" panose="020B0604020202020204" pitchFamily="34" charset="0"/>
              <a:buChar char="•"/>
            </a:pPr>
            <a:r>
              <a:rPr lang="de-DE" sz="1600" b="0" dirty="0" smtClean="0"/>
              <a:t>Seiten bearbeiten</a:t>
            </a:r>
          </a:p>
          <a:p>
            <a:pPr marL="1422900" lvl="2" indent="-342900">
              <a:buFont typeface="Arial" panose="020B0604020202020204" pitchFamily="34" charset="0"/>
              <a:buChar char="•"/>
            </a:pPr>
            <a:r>
              <a:rPr lang="de-DE" sz="1200" dirty="0" smtClean="0"/>
              <a:t>Neue Version erstellen</a:t>
            </a:r>
          </a:p>
          <a:p>
            <a:pPr marL="1422900" lvl="2" indent="-342900">
              <a:buFont typeface="Arial" panose="020B0604020202020204" pitchFamily="34" charset="0"/>
              <a:buChar char="•"/>
            </a:pPr>
            <a:r>
              <a:rPr lang="de-DE" sz="1200" b="0" dirty="0" smtClean="0"/>
              <a:t>Seite direkt bearbeiten</a:t>
            </a:r>
          </a:p>
          <a:p>
            <a:pPr marL="1422900" lvl="2" indent="-342900">
              <a:buFont typeface="Arial" panose="020B0604020202020204" pitchFamily="34" charset="0"/>
              <a:buChar char="•"/>
            </a:pPr>
            <a:r>
              <a:rPr lang="de-DE" sz="1200" dirty="0" smtClean="0"/>
              <a:t>Neue Seite erstellen</a:t>
            </a:r>
          </a:p>
          <a:p>
            <a:pPr marL="1422900" lvl="2" indent="-342900">
              <a:buFont typeface="Arial" panose="020B0604020202020204" pitchFamily="34" charset="0"/>
              <a:buChar char="•"/>
            </a:pPr>
            <a:r>
              <a:rPr lang="de-DE" sz="1200" dirty="0"/>
              <a:t>Exkurs: Seiten in Assistenten </a:t>
            </a:r>
            <a:r>
              <a:rPr lang="de-DE" sz="1200" dirty="0" smtClean="0"/>
              <a:t>bearbeiten</a:t>
            </a:r>
          </a:p>
          <a:p>
            <a:pPr marL="0" indent="0">
              <a:buNone/>
            </a:pPr>
            <a:endParaRPr lang="de-DE" sz="2000" dirty="0"/>
          </a:p>
          <a:p>
            <a:pPr marL="0" indent="0">
              <a:buNone/>
            </a:pPr>
            <a:endParaRPr lang="de-DE" sz="20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a:t>
            </a:fld>
            <a:endParaRPr lang="de-DE" dirty="0"/>
          </a:p>
        </p:txBody>
      </p:sp>
      <p:sp>
        <p:nvSpPr>
          <p:cNvPr id="5" name="Fußzeilenplatzhalt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3607036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Sonderformen der Textgestaltung</a:t>
            </a:r>
            <a:endParaRPr lang="de-DE" dirty="0"/>
          </a:p>
        </p:txBody>
      </p:sp>
      <p:sp>
        <p:nvSpPr>
          <p:cNvPr id="3" name="Untertitel 2"/>
          <p:cNvSpPr>
            <a:spLocks noGrp="1"/>
          </p:cNvSpPr>
          <p:nvPr>
            <p:ph type="subTitle" idx="1"/>
          </p:nvPr>
        </p:nvSpPr>
        <p:spPr/>
        <p:txBody>
          <a:bodyPr>
            <a:normAutofit/>
          </a:bodyPr>
          <a:lstStyle/>
          <a:p>
            <a:r>
              <a:rPr lang="de-DE" dirty="0" smtClean="0"/>
              <a:t>Inhalt wird getrennt gespeichert und auf der Seite nur eingebunden, aber nicht gepflegt.</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3365843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896" y="1468135"/>
            <a:ext cx="6213155" cy="396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Inhaltsplatzhalter 3"/>
          <p:cNvSpPr>
            <a:spLocks noGrp="1"/>
          </p:cNvSpPr>
          <p:nvPr>
            <p:ph sz="quarter" idx="13"/>
          </p:nvPr>
        </p:nvSpPr>
        <p:spPr/>
        <p:txBody>
          <a:bodyPr/>
          <a:lstStyle/>
          <a:p>
            <a:pPr marL="0" indent="0">
              <a:buNone/>
            </a:pPr>
            <a:r>
              <a:rPr lang="de-DE" sz="2400" dirty="0" err="1"/>
              <a:t>Contentbereich</a:t>
            </a:r>
            <a:r>
              <a:rPr lang="de-DE" dirty="0"/>
              <a:t> </a:t>
            </a:r>
            <a:r>
              <a:rPr lang="de-DE" sz="2400" dirty="0"/>
              <a:t>– </a:t>
            </a:r>
            <a:r>
              <a:rPr lang="de-DE" sz="2400" dirty="0" smtClean="0"/>
              <a:t>Synonyme</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21</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9" name="Titel 1"/>
          <p:cNvSpPr txBox="1">
            <a:spLocks/>
          </p:cNvSpPr>
          <p:nvPr/>
        </p:nvSpPr>
        <p:spPr>
          <a:xfrm>
            <a:off x="179512" y="0"/>
            <a:ext cx="8712968" cy="98072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dirty="0"/>
          </a:p>
        </p:txBody>
      </p:sp>
      <p:sp>
        <p:nvSpPr>
          <p:cNvPr id="10" name="Abgerundetes Rechteck 9"/>
          <p:cNvSpPr/>
          <p:nvPr/>
        </p:nvSpPr>
        <p:spPr>
          <a:xfrm>
            <a:off x="1605820" y="3977930"/>
            <a:ext cx="504056" cy="28803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p:nvSpPr>
        <p:spPr>
          <a:xfrm>
            <a:off x="1176846" y="5582720"/>
            <a:ext cx="7586154" cy="584775"/>
          </a:xfrm>
          <a:prstGeom prst="rect">
            <a:avLst/>
          </a:prstGeom>
          <a:noFill/>
        </p:spPr>
        <p:txBody>
          <a:bodyPr wrap="square" rtlCol="0">
            <a:spAutoFit/>
          </a:bodyPr>
          <a:lstStyle/>
          <a:p>
            <a:r>
              <a:rPr lang="de-DE" sz="1600" dirty="0" smtClean="0"/>
              <a:t>Synonyme für häufig wiederkehrende Zahlen/Texte, um Einheitlichkeit zu erreichen (im Text steht nur ein „Link“ zur Zahl)</a:t>
            </a:r>
          </a:p>
        </p:txBody>
      </p:sp>
      <p:sp>
        <p:nvSpPr>
          <p:cNvPr id="11" name="Textfeld 10"/>
          <p:cNvSpPr txBox="1"/>
          <p:nvPr/>
        </p:nvSpPr>
        <p:spPr>
          <a:xfrm>
            <a:off x="7150100" y="4733460"/>
            <a:ext cx="16129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[synonym </a:t>
            </a:r>
            <a:r>
              <a:rPr lang="de-DE" sz="1200" dirty="0" err="1" smtClean="0"/>
              <a:t>slug</a:t>
            </a:r>
            <a:r>
              <a:rPr lang="de-DE" sz="1200" dirty="0" smtClean="0"/>
              <a:t>="…"]</a:t>
            </a:r>
            <a:endParaRPr lang="de-D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Glossar</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22</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123" y="2298619"/>
            <a:ext cx="4653278" cy="404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39750" y="1416556"/>
            <a:ext cx="6629400" cy="369332"/>
          </a:xfrm>
          <a:prstGeom prst="rect">
            <a:avLst/>
          </a:prstGeom>
          <a:noFill/>
        </p:spPr>
        <p:txBody>
          <a:bodyPr wrap="square" rtlCol="0">
            <a:spAutoFit/>
          </a:bodyPr>
          <a:lstStyle/>
          <a:p>
            <a:r>
              <a:rPr lang="de-DE" dirty="0" smtClean="0"/>
              <a:t>Jeder Balken/jedes Thema ist ein eigener Glossareintrag</a:t>
            </a:r>
            <a:endParaRPr lang="de-DE" dirty="0"/>
          </a:p>
        </p:txBody>
      </p:sp>
      <p:sp>
        <p:nvSpPr>
          <p:cNvPr id="8" name="Textfeld 7"/>
          <p:cNvSpPr txBox="1"/>
          <p:nvPr/>
        </p:nvSpPr>
        <p:spPr>
          <a:xfrm>
            <a:off x="7067550" y="4911260"/>
            <a:ext cx="193675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a:t>
            </a:r>
            <a:r>
              <a:rPr lang="de-DE" sz="1200" dirty="0" err="1"/>
              <a:t>glossary</a:t>
            </a:r>
            <a:r>
              <a:rPr lang="de-DE" sz="1200" dirty="0"/>
              <a:t> </a:t>
            </a:r>
            <a:r>
              <a:rPr lang="de-DE" sz="1200" dirty="0" err="1"/>
              <a:t>category</a:t>
            </a:r>
            <a:r>
              <a:rPr lang="de-DE" sz="1200" dirty="0" smtClean="0"/>
              <a:t>="…"]</a:t>
            </a:r>
            <a:endParaRPr lang="de-DE" sz="1200" dirty="0"/>
          </a:p>
        </p:txBody>
      </p:sp>
      <p:sp>
        <p:nvSpPr>
          <p:cNvPr id="9" name="Abgerundetes Rechteck 8"/>
          <p:cNvSpPr/>
          <p:nvPr/>
        </p:nvSpPr>
        <p:spPr>
          <a:xfrm>
            <a:off x="3289300" y="4572000"/>
            <a:ext cx="3130550" cy="19113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3419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Studiengänge</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23</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45158"/>
            <a:ext cx="5109418" cy="416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2813050" y="3854450"/>
            <a:ext cx="3346450" cy="23876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572692" y="1333500"/>
            <a:ext cx="7822008" cy="369332"/>
          </a:xfrm>
          <a:prstGeom prst="rect">
            <a:avLst/>
          </a:prstGeom>
        </p:spPr>
        <p:txBody>
          <a:bodyPr wrap="square">
            <a:spAutoFit/>
          </a:bodyPr>
          <a:lstStyle/>
          <a:p>
            <a:r>
              <a:rPr lang="de-DE" dirty="0"/>
              <a:t>Jeder Studiengang ist ein eigener </a:t>
            </a:r>
            <a:r>
              <a:rPr lang="de-DE" dirty="0" smtClean="0"/>
              <a:t>Eintrag im Bereich „Studiengänge“</a:t>
            </a:r>
            <a:endParaRPr lang="de-DE" dirty="0"/>
          </a:p>
        </p:txBody>
      </p:sp>
      <p:sp>
        <p:nvSpPr>
          <p:cNvPr id="9" name="Textfeld 8"/>
          <p:cNvSpPr txBox="1"/>
          <p:nvPr/>
        </p:nvSpPr>
        <p:spPr>
          <a:xfrm>
            <a:off x="7270750" y="4911260"/>
            <a:ext cx="173355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smtClean="0"/>
              <a:t>[</a:t>
            </a:r>
            <a:r>
              <a:rPr lang="de-DE" sz="1200" dirty="0" err="1" smtClean="0"/>
              <a:t>studiengaenge</a:t>
            </a:r>
            <a:r>
              <a:rPr lang="de-DE" sz="1200" dirty="0" smtClean="0"/>
              <a:t> </a:t>
            </a:r>
            <a:r>
              <a:rPr lang="de-DE" sz="1200" dirty="0" err="1" smtClean="0"/>
              <a:t>saattribut</a:t>
            </a:r>
            <a:r>
              <a:rPr lang="de-DE" sz="1200" dirty="0" smtClean="0"/>
              <a:t>="…"]</a:t>
            </a:r>
            <a:endParaRPr lang="de-DE" sz="1200" dirty="0"/>
          </a:p>
        </p:txBody>
      </p:sp>
    </p:spTree>
    <p:extLst>
      <p:ext uri="{BB962C8B-B14F-4D97-AF65-F5344CB8AC3E}">
        <p14:creationId xmlns:p14="http://schemas.microsoft.com/office/powerpoint/2010/main" val="399937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63913" y="912133"/>
            <a:ext cx="8340387" cy="5571217"/>
          </a:xfrm>
        </p:spPr>
        <p:txBody>
          <a:bodyPr/>
          <a:lstStyle/>
          <a:p>
            <a:pPr marL="0" indent="0">
              <a:buNone/>
            </a:pPr>
            <a:r>
              <a:rPr lang="de-DE" sz="2400" dirty="0" smtClean="0"/>
              <a:t>Formulare</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24</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38" y="1903287"/>
            <a:ext cx="5223762" cy="381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501650" y="1355635"/>
            <a:ext cx="7734300" cy="584775"/>
          </a:xfrm>
          <a:prstGeom prst="rect">
            <a:avLst/>
          </a:prstGeom>
        </p:spPr>
        <p:txBody>
          <a:bodyPr wrap="square">
            <a:spAutoFit/>
          </a:bodyPr>
          <a:lstStyle/>
          <a:p>
            <a:r>
              <a:rPr lang="de-DE" sz="1600" dirty="0" smtClean="0"/>
              <a:t>Jedes Formular wird separat angelegt und kann (bei Bedarf) auf mehreren Seiten eingebunden werden</a:t>
            </a:r>
          </a:p>
        </p:txBody>
      </p:sp>
      <p:sp>
        <p:nvSpPr>
          <p:cNvPr id="8" name="Textfeld 7"/>
          <p:cNvSpPr txBox="1"/>
          <p:nvPr/>
        </p:nvSpPr>
        <p:spPr>
          <a:xfrm>
            <a:off x="7270750" y="4911260"/>
            <a:ext cx="173355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[contact-form-7 </a:t>
            </a:r>
            <a:r>
              <a:rPr lang="de-DE" sz="1200" dirty="0" err="1" smtClean="0"/>
              <a:t>id</a:t>
            </a:r>
            <a:r>
              <a:rPr lang="de-DE" sz="1200" dirty="0" smtClean="0"/>
              <a:t>="…" </a:t>
            </a:r>
            <a:r>
              <a:rPr lang="de-DE" sz="1200" dirty="0"/>
              <a:t>title</a:t>
            </a:r>
            <a:r>
              <a:rPr lang="de-DE" sz="1200" dirty="0" smtClean="0"/>
              <a:t>="…"]</a:t>
            </a:r>
            <a:endParaRPr lang="de-DE" sz="1200" dirty="0"/>
          </a:p>
        </p:txBody>
      </p:sp>
      <p:sp>
        <p:nvSpPr>
          <p:cNvPr id="9" name="Abgerundetes Rechteck 8"/>
          <p:cNvSpPr/>
          <p:nvPr/>
        </p:nvSpPr>
        <p:spPr>
          <a:xfrm>
            <a:off x="3073400" y="2724150"/>
            <a:ext cx="3048000" cy="3130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006948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Organigramm</a:t>
            </a:r>
            <a:endParaRPr lang="de-DE" sz="20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25</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Rechteck 6"/>
          <p:cNvSpPr/>
          <p:nvPr/>
        </p:nvSpPr>
        <p:spPr>
          <a:xfrm>
            <a:off x="527845" y="1355635"/>
            <a:ext cx="7734300" cy="338554"/>
          </a:xfrm>
          <a:prstGeom prst="rect">
            <a:avLst/>
          </a:prstGeom>
        </p:spPr>
        <p:txBody>
          <a:bodyPr wrap="square">
            <a:spAutoFit/>
          </a:bodyPr>
          <a:lstStyle/>
          <a:p>
            <a:r>
              <a:rPr lang="de-DE" sz="1600" dirty="0" smtClean="0"/>
              <a:t>Struktur wird als eigenes Menü angelegt und als „Organigramm“ eingebunden.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845" y="2184400"/>
            <a:ext cx="4781255" cy="39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7270750" y="4911260"/>
            <a:ext cx="173355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a:t>
            </a:r>
            <a:r>
              <a:rPr lang="de-DE" sz="1200" dirty="0" err="1"/>
              <a:t>organigram</a:t>
            </a:r>
            <a:r>
              <a:rPr lang="de-DE" sz="1200" dirty="0"/>
              <a:t> </a:t>
            </a:r>
            <a:r>
              <a:rPr lang="de-DE" sz="1200" dirty="0" err="1"/>
              <a:t>menu</a:t>
            </a:r>
            <a:r>
              <a:rPr lang="de-DE" sz="1200" dirty="0" smtClean="0"/>
              <a:t>="…"]</a:t>
            </a:r>
            <a:endParaRPr lang="de-DE" sz="1200" dirty="0"/>
          </a:p>
        </p:txBody>
      </p:sp>
      <p:sp>
        <p:nvSpPr>
          <p:cNvPr id="10" name="Abgerundetes Rechteck 9"/>
          <p:cNvSpPr/>
          <p:nvPr/>
        </p:nvSpPr>
        <p:spPr>
          <a:xfrm>
            <a:off x="3530600" y="4246388"/>
            <a:ext cx="3130550" cy="19113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2646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856" y="2163918"/>
            <a:ext cx="5371444" cy="353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Bilder</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26</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Textfeld 7"/>
          <p:cNvSpPr txBox="1"/>
          <p:nvPr/>
        </p:nvSpPr>
        <p:spPr>
          <a:xfrm>
            <a:off x="514350" y="1308100"/>
            <a:ext cx="6273799" cy="1200329"/>
          </a:xfrm>
          <a:prstGeom prst="rect">
            <a:avLst/>
          </a:prstGeom>
          <a:noFill/>
        </p:spPr>
        <p:txBody>
          <a:bodyPr wrap="square" rtlCol="0">
            <a:spAutoFit/>
          </a:bodyPr>
          <a:lstStyle/>
          <a:p>
            <a:r>
              <a:rPr lang="de-DE" dirty="0"/>
              <a:t>Bilder werden als Medien gespeichert und können so auf verschiedenen Seiten unterschiedlich angezeigt </a:t>
            </a:r>
            <a:r>
              <a:rPr lang="de-DE" dirty="0" smtClean="0"/>
              <a:t>werden. </a:t>
            </a:r>
            <a:r>
              <a:rPr lang="de-DE" dirty="0">
                <a:solidFill>
                  <a:srgbClr val="FF0000"/>
                </a:solidFill>
              </a:rPr>
              <a:t>N</a:t>
            </a:r>
            <a:r>
              <a:rPr lang="de-DE" dirty="0" smtClean="0">
                <a:solidFill>
                  <a:srgbClr val="FF0000"/>
                </a:solidFill>
              </a:rPr>
              <a:t>ur </a:t>
            </a:r>
            <a:r>
              <a:rPr lang="de-DE" dirty="0" err="1" smtClean="0">
                <a:solidFill>
                  <a:srgbClr val="FF0000"/>
                </a:solidFill>
              </a:rPr>
              <a:t>Webredaktion</a:t>
            </a:r>
            <a:r>
              <a:rPr lang="de-DE" dirty="0" smtClean="0">
                <a:solidFill>
                  <a:srgbClr val="FF0000"/>
                </a:solidFill>
              </a:rPr>
              <a:t>!</a:t>
            </a:r>
            <a:endParaRPr lang="de-DE" dirty="0">
              <a:solidFill>
                <a:srgbClr val="FF0000"/>
              </a:solidFill>
            </a:endParaRPr>
          </a:p>
          <a:p>
            <a:endParaRPr lang="de-DE" dirty="0"/>
          </a:p>
        </p:txBody>
      </p:sp>
      <p:sp>
        <p:nvSpPr>
          <p:cNvPr id="11" name="Abgerundetes Rechteck 10"/>
          <p:cNvSpPr/>
          <p:nvPr/>
        </p:nvSpPr>
        <p:spPr>
          <a:xfrm>
            <a:off x="2787650" y="3662327"/>
            <a:ext cx="3130550" cy="132877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1592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324598" y="1538490"/>
            <a:ext cx="6159636" cy="4191230"/>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Galerie – Gitter/Raster</a:t>
            </a:r>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27</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Abgerundetes Rechteck 7"/>
          <p:cNvSpPr/>
          <p:nvPr/>
        </p:nvSpPr>
        <p:spPr>
          <a:xfrm>
            <a:off x="3111500" y="2817637"/>
            <a:ext cx="3473450" cy="2786119"/>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412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Galerie – </a:t>
            </a:r>
            <a:r>
              <a:rPr lang="de-DE" sz="2400" dirty="0" err="1" smtClean="0"/>
              <a:t>Slider</a:t>
            </a:r>
            <a:r>
              <a:rPr lang="de-DE" sz="2400" dirty="0" smtClean="0"/>
              <a:t>/Karussell</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28</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167" y="1682610"/>
            <a:ext cx="6160253" cy="44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bgerundetes Rechteck 8"/>
          <p:cNvSpPr/>
          <p:nvPr/>
        </p:nvSpPr>
        <p:spPr>
          <a:xfrm>
            <a:off x="3219450" y="2324100"/>
            <a:ext cx="3695700" cy="383363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8240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b="28184"/>
          <a:stretch/>
        </p:blipFill>
        <p:spPr>
          <a:xfrm>
            <a:off x="1610714" y="2194101"/>
            <a:ext cx="6362787" cy="3567272"/>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Personenvisitenkarten</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29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Abgerundetes Rechteck 7"/>
          <p:cNvSpPr/>
          <p:nvPr/>
        </p:nvSpPr>
        <p:spPr>
          <a:xfrm>
            <a:off x="2066192" y="3287346"/>
            <a:ext cx="5205046" cy="186494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571500" y="1355635"/>
            <a:ext cx="7734300" cy="584775"/>
          </a:xfrm>
          <a:prstGeom prst="rect">
            <a:avLst/>
          </a:prstGeom>
        </p:spPr>
        <p:txBody>
          <a:bodyPr wrap="square">
            <a:spAutoFit/>
          </a:bodyPr>
          <a:lstStyle/>
          <a:p>
            <a:r>
              <a:rPr lang="de-DE" sz="1600" dirty="0" smtClean="0"/>
              <a:t>Jede Person wird als Personenvisitenkarte angelegt, die individuellen Daten werden aus </a:t>
            </a:r>
            <a:r>
              <a:rPr lang="de-DE" sz="1600" dirty="0" err="1" smtClean="0"/>
              <a:t>UnivIS</a:t>
            </a:r>
            <a:r>
              <a:rPr lang="de-DE" sz="1600" dirty="0" smtClean="0"/>
              <a:t> übernommen.</a:t>
            </a:r>
          </a:p>
        </p:txBody>
      </p:sp>
    </p:spTree>
    <p:extLst>
      <p:ext uri="{BB962C8B-B14F-4D97-AF65-F5344CB8AC3E}">
        <p14:creationId xmlns:p14="http://schemas.microsoft.com/office/powerpoint/2010/main" val="36282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Gliederung</a:t>
            </a:r>
            <a:endParaRPr lang="de-DE" sz="2400" dirty="0"/>
          </a:p>
          <a:p>
            <a:pPr marL="825750" lvl="1" indent="-285750">
              <a:buFont typeface="Arial" panose="020B0604020202020204" pitchFamily="34" charset="0"/>
              <a:buChar char="•"/>
            </a:pPr>
            <a:r>
              <a:rPr lang="de-DE" sz="1600" b="0" dirty="0" smtClean="0"/>
              <a:t>Inhalte ändern</a:t>
            </a:r>
          </a:p>
          <a:p>
            <a:pPr marL="1365750" lvl="2" indent="-285750">
              <a:buFont typeface="Arial" panose="020B0604020202020204" pitchFamily="34" charset="0"/>
              <a:buChar char="•"/>
            </a:pPr>
            <a:r>
              <a:rPr lang="de-DE" sz="1200" b="0" dirty="0" smtClean="0"/>
              <a:t>Arbeiten</a:t>
            </a:r>
            <a:r>
              <a:rPr lang="de-DE" sz="1000" b="0" dirty="0" smtClean="0"/>
              <a:t> </a:t>
            </a:r>
            <a:r>
              <a:rPr lang="de-DE" sz="1200" b="0" dirty="0" smtClean="0"/>
              <a:t>im Texteditor</a:t>
            </a:r>
          </a:p>
          <a:p>
            <a:pPr marL="1365750" lvl="2" indent="-285750">
              <a:buFont typeface="Arial" panose="020B0604020202020204" pitchFamily="34" charset="0"/>
              <a:buChar char="•"/>
            </a:pPr>
            <a:r>
              <a:rPr lang="de-DE" sz="1200" b="0" dirty="0" smtClean="0"/>
              <a:t>Vertiefung: Arbeit mit </a:t>
            </a:r>
            <a:r>
              <a:rPr lang="de-DE" sz="1200" b="0" dirty="0" err="1" smtClean="0"/>
              <a:t>Copy</a:t>
            </a:r>
            <a:r>
              <a:rPr lang="de-DE" sz="1200" b="0" dirty="0" smtClean="0"/>
              <a:t>/Paste, Überschriften, Links, Tipps zur Formatierung</a:t>
            </a:r>
          </a:p>
          <a:p>
            <a:pPr marL="1365750" lvl="2" indent="-285750">
              <a:buFont typeface="Arial" panose="020B0604020202020204" pitchFamily="34" charset="0"/>
              <a:buChar char="•"/>
            </a:pPr>
            <a:r>
              <a:rPr lang="de-DE" sz="1200" b="0" dirty="0" smtClean="0"/>
              <a:t>Spezialinhalte erkennen und einbinden (Akkordeon</a:t>
            </a:r>
            <a:r>
              <a:rPr lang="de-DE" sz="1000" b="0" dirty="0" smtClean="0"/>
              <a:t>, </a:t>
            </a:r>
            <a:r>
              <a:rPr lang="de-DE" sz="1200" b="0" dirty="0" smtClean="0"/>
              <a:t>Personenvisitenkarten)</a:t>
            </a:r>
          </a:p>
          <a:p>
            <a:pPr marL="1365750" lvl="2" indent="-285750">
              <a:buFont typeface="Arial" panose="020B0604020202020204" pitchFamily="34" charset="0"/>
              <a:buChar char="•"/>
            </a:pPr>
            <a:r>
              <a:rPr lang="de-DE" sz="1200" dirty="0"/>
              <a:t>Exkurs: Inhalt ändern im </a:t>
            </a:r>
            <a:r>
              <a:rPr lang="de-DE" sz="1200" dirty="0" smtClean="0"/>
              <a:t>Seitencode</a:t>
            </a:r>
          </a:p>
          <a:p>
            <a:pPr marL="825750" lvl="1" indent="-285750">
              <a:buFont typeface="Arial" panose="020B0604020202020204" pitchFamily="34" charset="0"/>
              <a:buChar char="•"/>
            </a:pPr>
            <a:r>
              <a:rPr lang="de-DE" sz="1600" b="0" dirty="0" smtClean="0"/>
              <a:t>Sidebar</a:t>
            </a:r>
            <a:endParaRPr lang="de-DE" sz="1400" b="0" dirty="0" smtClean="0"/>
          </a:p>
          <a:p>
            <a:pPr marL="825750" lvl="1" indent="-285750">
              <a:buFont typeface="Arial" panose="020B0604020202020204" pitchFamily="34" charset="0"/>
              <a:buChar char="•"/>
            </a:pPr>
            <a:r>
              <a:rPr lang="de-DE" sz="1600" b="0" dirty="0" smtClean="0"/>
              <a:t>Möglichkeiten der automatisierten Korrektur und kollegialen Zusammenarbeit</a:t>
            </a:r>
          </a:p>
          <a:p>
            <a:pPr marL="1365750" lvl="2" indent="-285750">
              <a:buFont typeface="Arial" panose="020B0604020202020204" pitchFamily="34" charset="0"/>
              <a:buChar char="•"/>
            </a:pPr>
            <a:r>
              <a:rPr lang="de-DE" sz="1200" dirty="0" smtClean="0"/>
              <a:t>Mechanismen zur inhaltlichen Korrektur (</a:t>
            </a:r>
            <a:r>
              <a:rPr lang="de-DE" sz="1200" b="0" dirty="0" err="1" smtClean="0"/>
              <a:t>Linkchecker</a:t>
            </a:r>
            <a:r>
              <a:rPr lang="de-DE" sz="1200" dirty="0" smtClean="0"/>
              <a:t>, </a:t>
            </a:r>
            <a:r>
              <a:rPr lang="de-DE" sz="1200" b="0" dirty="0" smtClean="0"/>
              <a:t>Rechtschreibprüfung)</a:t>
            </a:r>
          </a:p>
          <a:p>
            <a:pPr marL="1365750" lvl="2" indent="-285750">
              <a:buFont typeface="Arial" panose="020B0604020202020204" pitchFamily="34" charset="0"/>
              <a:buChar char="•"/>
            </a:pPr>
            <a:r>
              <a:rPr lang="de-DE" sz="1200" b="0" dirty="0" smtClean="0"/>
              <a:t>Zusammenarbeit mit anderen Autoren (Revisionen, Seitensperre, automatische Speicherung, redaktionelle Kommentare)</a:t>
            </a:r>
          </a:p>
          <a:p>
            <a:pPr marL="825750" lvl="1" indent="-285750">
              <a:buFont typeface="Arial" panose="020B0604020202020204" pitchFamily="34" charset="0"/>
              <a:buChar char="•"/>
            </a:pPr>
            <a:r>
              <a:rPr lang="de-DE" sz="1600" dirty="0"/>
              <a:t>Medien</a:t>
            </a:r>
            <a:endParaRPr lang="de-DE" sz="1400" dirty="0"/>
          </a:p>
          <a:p>
            <a:pPr marL="1365750" lvl="2" indent="-285750">
              <a:buFont typeface="Arial" panose="020B0604020202020204" pitchFamily="34" charset="0"/>
              <a:buChar char="•"/>
            </a:pPr>
            <a:r>
              <a:rPr lang="de-DE" sz="1200" dirty="0" smtClean="0"/>
              <a:t>Mediathek</a:t>
            </a:r>
            <a:endParaRPr lang="de-DE" sz="1200" dirty="0"/>
          </a:p>
          <a:p>
            <a:pPr marL="1365750" lvl="2" indent="-285750">
              <a:buFont typeface="Arial" panose="020B0604020202020204" pitchFamily="34" charset="0"/>
              <a:buChar char="•"/>
            </a:pPr>
            <a:r>
              <a:rPr lang="de-DE" sz="1200" dirty="0"/>
              <a:t>Dokumentenansicht</a:t>
            </a:r>
          </a:p>
          <a:p>
            <a:pPr marL="1365750" lvl="2" indent="-285750">
              <a:buFont typeface="Arial" panose="020B0604020202020204" pitchFamily="34" charset="0"/>
              <a:buChar char="•"/>
            </a:pPr>
            <a:r>
              <a:rPr lang="de-DE" sz="1200" dirty="0"/>
              <a:t>Vorhandene Dokumente aktualisieren/ersetzen</a:t>
            </a:r>
          </a:p>
          <a:p>
            <a:pPr marL="1365750" lvl="2" indent="-285750">
              <a:buFont typeface="Arial" panose="020B0604020202020204" pitchFamily="34" charset="0"/>
              <a:buChar char="•"/>
            </a:pPr>
            <a:r>
              <a:rPr lang="de-DE" sz="1200" dirty="0"/>
              <a:t>Neue Dokumente </a:t>
            </a:r>
            <a:r>
              <a:rPr lang="de-DE" sz="1200" dirty="0" smtClean="0"/>
              <a:t>hochladen/anhängen</a:t>
            </a:r>
          </a:p>
          <a:p>
            <a:pPr marL="1365750" lvl="2" indent="-285750">
              <a:buFont typeface="Arial" panose="020B0604020202020204" pitchFamily="34" charset="0"/>
              <a:buChar char="•"/>
            </a:pPr>
            <a:r>
              <a:rPr lang="de-DE" sz="1200" dirty="0" smtClean="0"/>
              <a:t>Arbeiten mit der </a:t>
            </a:r>
            <a:r>
              <a:rPr lang="de-DE" sz="1200" dirty="0" err="1" smtClean="0"/>
              <a:t>FAUbox</a:t>
            </a:r>
            <a:endParaRPr lang="de-DE" sz="1000" dirty="0"/>
          </a:p>
          <a:p>
            <a:pPr>
              <a:buFont typeface="+mj-lt"/>
              <a:buAutoNum type="arabicPeriod" startAt="3"/>
            </a:pPr>
            <a:r>
              <a:rPr lang="de-DE" sz="1800" dirty="0"/>
              <a:t>Schreiben für die FAU</a:t>
            </a:r>
          </a:p>
          <a:p>
            <a:pPr marL="825750" lvl="1" indent="-285750">
              <a:buFont typeface="Arial" panose="020B0604020202020204" pitchFamily="34" charset="0"/>
              <a:buChar char="•"/>
            </a:pPr>
            <a:r>
              <a:rPr lang="de-DE" sz="1600" dirty="0"/>
              <a:t>Richtlinien und Empfehlungen</a:t>
            </a:r>
          </a:p>
          <a:p>
            <a:pPr marL="825750" lvl="1" indent="-285750">
              <a:buFont typeface="Arial" panose="020B0604020202020204" pitchFamily="34" charset="0"/>
              <a:buChar char="•"/>
            </a:pPr>
            <a:r>
              <a:rPr lang="de-DE" sz="1600" dirty="0"/>
              <a:t>Die Ausgangslage – Nutzerverhalten allgemein</a:t>
            </a:r>
          </a:p>
          <a:p>
            <a:pPr marL="825750" lvl="1" indent="-285750">
              <a:buFont typeface="Arial" panose="020B0604020202020204" pitchFamily="34" charset="0"/>
              <a:buChar char="•"/>
            </a:pPr>
            <a:r>
              <a:rPr lang="de-DE" sz="1600" dirty="0"/>
              <a:t>Online-Hilfen</a:t>
            </a:r>
          </a:p>
          <a:p>
            <a:pPr marL="1365750" lvl="2" indent="-285750">
              <a:buFont typeface="Arial" panose="020B0604020202020204" pitchFamily="34" charset="0"/>
              <a:buChar char="•"/>
            </a:pPr>
            <a:endParaRPr lang="de-DE" sz="800" b="0" dirty="0" smtClean="0"/>
          </a:p>
          <a:p>
            <a:pPr marL="1365750" lvl="2" indent="-285750">
              <a:buFont typeface="Arial" panose="020B0604020202020204" pitchFamily="34" charset="0"/>
              <a:buChar char="•"/>
            </a:pPr>
            <a:endParaRPr lang="de-DE" sz="1200" b="0"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a:t>
            </a:fld>
            <a:endParaRPr lang="de-DE" dirty="0"/>
          </a:p>
        </p:txBody>
      </p:sp>
      <p:sp>
        <p:nvSpPr>
          <p:cNvPr id="5" name="Fußzeilenplatzhalt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2676675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Einbindung externer Inhalte</a:t>
            </a:r>
            <a:endParaRPr lang="de-DE" dirty="0"/>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2570271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Termine</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31</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27" y="1982549"/>
            <a:ext cx="4575924" cy="398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bgerundetes Rechteck 7"/>
          <p:cNvSpPr/>
          <p:nvPr/>
        </p:nvSpPr>
        <p:spPr>
          <a:xfrm>
            <a:off x="2958356" y="4679426"/>
            <a:ext cx="2712194" cy="135703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539751" y="1285448"/>
            <a:ext cx="8255000" cy="646331"/>
          </a:xfrm>
          <a:prstGeom prst="rect">
            <a:avLst/>
          </a:prstGeom>
          <a:noFill/>
        </p:spPr>
        <p:txBody>
          <a:bodyPr wrap="square" rtlCol="0">
            <a:spAutoFit/>
          </a:bodyPr>
          <a:lstStyle/>
          <a:p>
            <a:r>
              <a:rPr lang="de-DE" dirty="0" smtClean="0"/>
              <a:t>Termine werden in Outlook-Kalender gepflegt und mit einem „Abo“ auf der Webseite eingebunden</a:t>
            </a:r>
            <a:endParaRPr lang="de-DE" dirty="0"/>
          </a:p>
        </p:txBody>
      </p:sp>
      <p:sp>
        <p:nvSpPr>
          <p:cNvPr id="10" name="Textfeld 9"/>
          <p:cNvSpPr txBox="1"/>
          <p:nvPr/>
        </p:nvSpPr>
        <p:spPr>
          <a:xfrm>
            <a:off x="7143750" y="4933020"/>
            <a:ext cx="173355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a:t>
            </a:r>
            <a:r>
              <a:rPr lang="de-DE" sz="1200" dirty="0" err="1"/>
              <a:t>termine</a:t>
            </a:r>
            <a:r>
              <a:rPr lang="de-DE" sz="1200" dirty="0"/>
              <a:t> </a:t>
            </a:r>
            <a:r>
              <a:rPr lang="de-DE" sz="1200" dirty="0" err="1"/>
              <a:t>schlagworte</a:t>
            </a:r>
            <a:r>
              <a:rPr lang="de-DE" sz="1200" dirty="0" smtClean="0"/>
              <a:t>=</a:t>
            </a:r>
            <a:r>
              <a:rPr lang="en-US" sz="1200" dirty="0"/>
              <a:t>"</a:t>
            </a:r>
            <a:r>
              <a:rPr lang="de-DE" sz="1200" dirty="0" smtClean="0"/>
              <a:t>…" </a:t>
            </a:r>
            <a:r>
              <a:rPr lang="de-DE" sz="1200" dirty="0" err="1"/>
              <a:t>anzahl</a:t>
            </a:r>
            <a:r>
              <a:rPr lang="de-DE" sz="1200" dirty="0"/>
              <a:t>=20 </a:t>
            </a:r>
            <a:r>
              <a:rPr lang="de-DE" sz="1200" dirty="0" err="1"/>
              <a:t>abonnement_link</a:t>
            </a:r>
            <a:r>
              <a:rPr lang="de-DE" sz="1200" dirty="0"/>
              <a:t>=0]</a:t>
            </a:r>
          </a:p>
          <a:p>
            <a:endParaRPr lang="de-DE" sz="1200" dirty="0"/>
          </a:p>
        </p:txBody>
      </p:sp>
    </p:spTree>
    <p:extLst>
      <p:ext uri="{BB962C8B-B14F-4D97-AF65-F5344CB8AC3E}">
        <p14:creationId xmlns:p14="http://schemas.microsoft.com/office/powerpoint/2010/main" val="33411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028945" y="2086412"/>
            <a:ext cx="5236978" cy="3831466"/>
          </a:xfrm>
          <a:prstGeom prst="rect">
            <a:avLst/>
          </a:prstGeom>
        </p:spPr>
      </p:pic>
      <p:sp>
        <p:nvSpPr>
          <p:cNvPr id="2" name="Inhaltsplatzhalter 1"/>
          <p:cNvSpPr>
            <a:spLocks noGrp="1"/>
          </p:cNvSpPr>
          <p:nvPr>
            <p:ph sz="quarter" idx="13"/>
          </p:nvPr>
        </p:nvSpPr>
        <p:spPr/>
        <p:txBody>
          <a:bodyPr/>
          <a:lstStyle/>
          <a:p>
            <a:pPr marL="0" indent="0">
              <a:buNone/>
            </a:pPr>
            <a:r>
              <a:rPr lang="de-DE" sz="2400" dirty="0" err="1" smtClean="0"/>
              <a:t>Contentbereich</a:t>
            </a:r>
            <a:r>
              <a:rPr lang="de-DE" sz="2400" dirty="0" smtClean="0"/>
              <a:t> – Feed/Meldungen aus Blogs</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32</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Abgerundetes Rechteck 7"/>
          <p:cNvSpPr/>
          <p:nvPr/>
        </p:nvSpPr>
        <p:spPr>
          <a:xfrm>
            <a:off x="1463697" y="3888904"/>
            <a:ext cx="3715054" cy="208823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539751" y="1285448"/>
            <a:ext cx="8255000" cy="646331"/>
          </a:xfrm>
          <a:prstGeom prst="rect">
            <a:avLst/>
          </a:prstGeom>
          <a:noFill/>
        </p:spPr>
        <p:txBody>
          <a:bodyPr wrap="square" rtlCol="0">
            <a:spAutoFit/>
          </a:bodyPr>
          <a:lstStyle/>
          <a:p>
            <a:r>
              <a:rPr lang="de-DE" dirty="0" smtClean="0"/>
              <a:t>Blogbeiträge werden in eigenständigem Blog gepflegt und per RSS auf der Webseite eingebunden</a:t>
            </a:r>
            <a:endParaRPr lang="de-DE" dirty="0"/>
          </a:p>
        </p:txBody>
      </p:sp>
      <p:sp>
        <p:nvSpPr>
          <p:cNvPr id="10" name="Textfeld 9"/>
          <p:cNvSpPr txBox="1"/>
          <p:nvPr/>
        </p:nvSpPr>
        <p:spPr>
          <a:xfrm>
            <a:off x="5930900" y="4933020"/>
            <a:ext cx="29464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en-US" sz="1200" dirty="0"/>
              <a:t>[</a:t>
            </a:r>
            <a:r>
              <a:rPr lang="en-US" sz="1200" dirty="0" err="1"/>
              <a:t>rss</a:t>
            </a:r>
            <a:r>
              <a:rPr lang="en-US" sz="1200" dirty="0"/>
              <a:t> </a:t>
            </a:r>
            <a:r>
              <a:rPr lang="en-US" sz="1200" dirty="0" err="1"/>
              <a:t>url</a:t>
            </a:r>
            <a:r>
              <a:rPr lang="en-US" sz="1200" dirty="0"/>
              <a:t>='http</a:t>
            </a:r>
            <a:r>
              <a:rPr lang="en-US" sz="1200" dirty="0" smtClean="0"/>
              <a:t>://blogs.fau.de/</a:t>
            </a:r>
            <a:r>
              <a:rPr lang="en-US" sz="1200" dirty="0" err="1" smtClean="0"/>
              <a:t>gsfau</a:t>
            </a:r>
            <a:r>
              <a:rPr lang="en-US" sz="1200" dirty="0" smtClean="0"/>
              <a:t>/feed' </a:t>
            </a:r>
            <a:r>
              <a:rPr lang="en-US" sz="1200" dirty="0"/>
              <a:t>items="3" </a:t>
            </a:r>
            <a:r>
              <a:rPr lang="en-US" sz="1200" dirty="0" err="1"/>
              <a:t>show_title</a:t>
            </a:r>
            <a:r>
              <a:rPr lang="en-US" sz="1200" dirty="0"/>
              <a:t>="0" </a:t>
            </a:r>
            <a:r>
              <a:rPr lang="en-US" sz="1200" dirty="0" err="1"/>
              <a:t>show_description</a:t>
            </a:r>
            <a:r>
              <a:rPr lang="en-US" sz="1200" dirty="0"/>
              <a:t>="1" </a:t>
            </a:r>
            <a:r>
              <a:rPr lang="en-US" sz="1200" dirty="0" err="1"/>
              <a:t>show_author</a:t>
            </a:r>
            <a:r>
              <a:rPr lang="en-US" sz="1200" dirty="0"/>
              <a:t>="0" </a:t>
            </a:r>
            <a:r>
              <a:rPr lang="en-US" sz="1200" dirty="0" err="1"/>
              <a:t>show_date</a:t>
            </a:r>
            <a:r>
              <a:rPr lang="en-US" sz="1200" dirty="0"/>
              <a:t>="1" </a:t>
            </a:r>
            <a:r>
              <a:rPr lang="en-US" sz="1200" dirty="0" err="1"/>
              <a:t>show_source</a:t>
            </a:r>
            <a:r>
              <a:rPr lang="en-US" sz="1200" dirty="0"/>
              <a:t>="0"]</a:t>
            </a:r>
            <a:endParaRPr lang="de-DE" sz="1200" dirty="0"/>
          </a:p>
          <a:p>
            <a:endParaRPr lang="de-DE" sz="1200" dirty="0"/>
          </a:p>
        </p:txBody>
      </p:sp>
    </p:spTree>
    <p:extLst>
      <p:ext uri="{BB962C8B-B14F-4D97-AF65-F5344CB8AC3E}">
        <p14:creationId xmlns:p14="http://schemas.microsoft.com/office/powerpoint/2010/main" val="299391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Karte</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33</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12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894"/>
          <a:stretch/>
        </p:blipFill>
        <p:spPr bwMode="auto">
          <a:xfrm>
            <a:off x="1973425" y="2188639"/>
            <a:ext cx="4354620" cy="274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bgerundetes Rechteck 12"/>
          <p:cNvSpPr/>
          <p:nvPr/>
        </p:nvSpPr>
        <p:spPr>
          <a:xfrm>
            <a:off x="3471675" y="3022600"/>
            <a:ext cx="2391152" cy="147900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539751" y="1285448"/>
            <a:ext cx="8255000" cy="646331"/>
          </a:xfrm>
          <a:prstGeom prst="rect">
            <a:avLst/>
          </a:prstGeom>
          <a:noFill/>
        </p:spPr>
        <p:txBody>
          <a:bodyPr wrap="square" rtlCol="0">
            <a:spAutoFit/>
          </a:bodyPr>
          <a:lstStyle/>
          <a:p>
            <a:r>
              <a:rPr lang="de-DE" dirty="0" err="1" smtClean="0"/>
              <a:t>Openstreetmap</a:t>
            </a:r>
            <a:r>
              <a:rPr lang="de-DE" dirty="0" smtClean="0"/>
              <a:t>-Karten können per Shortcode im Quelltext eingebunden werden</a:t>
            </a:r>
            <a:endParaRPr lang="de-DE" dirty="0"/>
          </a:p>
        </p:txBody>
      </p:sp>
      <p:sp>
        <p:nvSpPr>
          <p:cNvPr id="10" name="Textfeld 9"/>
          <p:cNvSpPr txBox="1"/>
          <p:nvPr/>
        </p:nvSpPr>
        <p:spPr>
          <a:xfrm>
            <a:off x="7010400" y="2920070"/>
            <a:ext cx="1733550" cy="138499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a:t>[</a:t>
            </a:r>
            <a:r>
              <a:rPr lang="de-DE" sz="1200" dirty="0" err="1"/>
              <a:t>faukarte</a:t>
            </a:r>
            <a:r>
              <a:rPr lang="de-DE" sz="1200" dirty="0"/>
              <a:t> </a:t>
            </a:r>
            <a:r>
              <a:rPr lang="de-DE" sz="1200" dirty="0" err="1"/>
              <a:t>url</a:t>
            </a:r>
            <a:r>
              <a:rPr lang="de-DE" sz="1200" dirty="0"/>
              <a:t>=https://karte.fau.de/api/v1/iframe/address/helmstra%C3%9Fe%201#19/49.59725/11.00333 </a:t>
            </a:r>
            <a:r>
              <a:rPr lang="de-DE" sz="1200" dirty="0" err="1"/>
              <a:t>width</a:t>
            </a:r>
            <a:r>
              <a:rPr lang="de-DE" sz="1200" dirty="0"/>
              <a:t>=100</a:t>
            </a:r>
            <a:r>
              <a:rPr lang="de-DE" sz="1200" dirty="0" smtClean="0"/>
              <a:t>%]</a:t>
            </a:r>
            <a:endParaRPr lang="de-DE" sz="1200" dirty="0"/>
          </a:p>
        </p:txBody>
      </p:sp>
    </p:spTree>
    <p:extLst>
      <p:ext uri="{BB962C8B-B14F-4D97-AF65-F5344CB8AC3E}">
        <p14:creationId xmlns:p14="http://schemas.microsoft.com/office/powerpoint/2010/main" val="175945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Dokumente/Bildergalerien (</a:t>
            </a:r>
            <a:r>
              <a:rPr lang="de-DE" sz="2400" dirty="0" err="1" smtClean="0"/>
              <a:t>FAUbox</a:t>
            </a:r>
            <a:r>
              <a:rPr lang="de-DE" sz="2400" dirty="0"/>
              <a:t> </a:t>
            </a:r>
            <a:r>
              <a:rPr lang="de-DE" sz="2400" dirty="0" smtClean="0"/>
              <a:t>als Speicherort)</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34</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Textfeld 7"/>
          <p:cNvSpPr txBox="1"/>
          <p:nvPr/>
        </p:nvSpPr>
        <p:spPr>
          <a:xfrm>
            <a:off x="539751" y="1285448"/>
            <a:ext cx="8255000" cy="646331"/>
          </a:xfrm>
          <a:prstGeom prst="rect">
            <a:avLst/>
          </a:prstGeom>
          <a:noFill/>
        </p:spPr>
        <p:txBody>
          <a:bodyPr wrap="square" rtlCol="0">
            <a:spAutoFit/>
          </a:bodyPr>
          <a:lstStyle/>
          <a:p>
            <a:r>
              <a:rPr lang="de-DE" dirty="0" smtClean="0"/>
              <a:t>Komplette Inhalte eines </a:t>
            </a:r>
            <a:r>
              <a:rPr lang="de-DE" dirty="0" err="1" smtClean="0"/>
              <a:t>FAUbox</a:t>
            </a:r>
            <a:r>
              <a:rPr lang="de-DE" dirty="0" smtClean="0"/>
              <a:t>-Ordners können mit einem Shortcode eingebunden werden.</a:t>
            </a:r>
            <a:endParaRPr lang="de-DE" dirty="0"/>
          </a:p>
        </p:txBody>
      </p:sp>
      <p:pic>
        <p:nvPicPr>
          <p:cNvPr id="6" name="Grafik 5"/>
          <p:cNvPicPr>
            <a:picLocks noChangeAspect="1"/>
          </p:cNvPicPr>
          <p:nvPr/>
        </p:nvPicPr>
        <p:blipFill>
          <a:blip r:embed="rId3"/>
          <a:stretch>
            <a:fillRect/>
          </a:stretch>
        </p:blipFill>
        <p:spPr>
          <a:xfrm>
            <a:off x="539751" y="2000811"/>
            <a:ext cx="5512083" cy="1720938"/>
          </a:xfrm>
          <a:prstGeom prst="rect">
            <a:avLst/>
          </a:prstGeom>
        </p:spPr>
      </p:pic>
      <p:sp>
        <p:nvSpPr>
          <p:cNvPr id="13" name="Abgerundetes Rechteck 12"/>
          <p:cNvSpPr/>
          <p:nvPr/>
        </p:nvSpPr>
        <p:spPr>
          <a:xfrm>
            <a:off x="927780" y="2701225"/>
            <a:ext cx="4276397" cy="112446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p:nvSpPr>
        <p:spPr>
          <a:xfrm>
            <a:off x="5396089" y="2221121"/>
            <a:ext cx="3598321"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p>
          <a:p>
            <a:r>
              <a:rPr lang="de-DE" sz="1200" dirty="0" smtClean="0"/>
              <a:t>[</a:t>
            </a:r>
            <a:r>
              <a:rPr lang="de-DE" sz="1200" dirty="0" err="1"/>
              <a:t>remoter</a:t>
            </a:r>
            <a:r>
              <a:rPr lang="de-DE" sz="1200" dirty="0"/>
              <a:t> </a:t>
            </a:r>
            <a:r>
              <a:rPr lang="de-DE" sz="1200" dirty="0" err="1"/>
              <a:t>id</a:t>
            </a:r>
            <a:r>
              <a:rPr lang="de-DE" sz="1200" dirty="0"/>
              <a:t>="2223162" </a:t>
            </a:r>
            <a:r>
              <a:rPr lang="de-DE" sz="1200" dirty="0" err="1"/>
              <a:t>index</a:t>
            </a:r>
            <a:r>
              <a:rPr lang="de-DE" sz="1200" dirty="0"/>
              <a:t>="</a:t>
            </a:r>
            <a:r>
              <a:rPr lang="de-DE" sz="1200" dirty="0" smtClean="0"/>
              <a:t>L2/</a:t>
            </a:r>
            <a:r>
              <a:rPr lang="de-DE" sz="1200" dirty="0" err="1" smtClean="0"/>
              <a:t>Erfahrungsberichte_Praktika</a:t>
            </a:r>
            <a:r>
              <a:rPr lang="de-DE" sz="1200" dirty="0" smtClean="0"/>
              <a:t>/Spanien" </a:t>
            </a:r>
            <a:r>
              <a:rPr lang="de-DE" sz="1200" dirty="0" err="1"/>
              <a:t>view</a:t>
            </a:r>
            <a:r>
              <a:rPr lang="de-DE" sz="1200" dirty="0"/>
              <a:t>="</a:t>
            </a:r>
            <a:r>
              <a:rPr lang="de-DE" sz="1200" dirty="0" err="1"/>
              <a:t>table</a:t>
            </a:r>
            <a:r>
              <a:rPr lang="de-DE" sz="1200" dirty="0"/>
              <a:t>" </a:t>
            </a:r>
            <a:r>
              <a:rPr lang="de-DE" sz="1200" dirty="0" err="1"/>
              <a:t>show</a:t>
            </a:r>
            <a:r>
              <a:rPr lang="de-DE" sz="1200" dirty="0"/>
              <a:t>="</a:t>
            </a:r>
            <a:r>
              <a:rPr lang="de-DE" sz="1200" dirty="0" err="1"/>
              <a:t>name,size</a:t>
            </a:r>
            <a:r>
              <a:rPr lang="de-DE" sz="1200" dirty="0"/>
              <a:t>" </a:t>
            </a:r>
            <a:r>
              <a:rPr lang="de-DE" sz="1200" dirty="0" err="1"/>
              <a:t>showheader</a:t>
            </a:r>
            <a:r>
              <a:rPr lang="de-DE" sz="1200" dirty="0"/>
              <a:t>="1" </a:t>
            </a:r>
            <a:r>
              <a:rPr lang="de-DE" sz="1200" dirty="0" err="1"/>
              <a:t>showmetainfo</a:t>
            </a:r>
            <a:r>
              <a:rPr lang="de-DE" sz="1200" dirty="0"/>
              <a:t>="0" </a:t>
            </a:r>
            <a:r>
              <a:rPr lang="de-DE" sz="1200" dirty="0" err="1"/>
              <a:t>recursiv</a:t>
            </a:r>
            <a:r>
              <a:rPr lang="de-DE" sz="1200" dirty="0"/>
              <a:t>="0" </a:t>
            </a:r>
            <a:r>
              <a:rPr lang="de-DE" sz="1200" dirty="0" err="1"/>
              <a:t>orderby</a:t>
            </a:r>
            <a:r>
              <a:rPr lang="de-DE" sz="1200" dirty="0"/>
              <a:t>="</a:t>
            </a:r>
            <a:r>
              <a:rPr lang="de-DE" sz="1200" dirty="0" err="1"/>
              <a:t>name</a:t>
            </a:r>
            <a:r>
              <a:rPr lang="de-DE" sz="1200" dirty="0"/>
              <a:t>" </a:t>
            </a:r>
            <a:r>
              <a:rPr lang="de-DE" sz="1200" dirty="0" err="1"/>
              <a:t>order</a:t>
            </a:r>
            <a:r>
              <a:rPr lang="de-DE" sz="1200" dirty="0"/>
              <a:t>="</a:t>
            </a:r>
            <a:r>
              <a:rPr lang="de-DE" sz="1200" dirty="0" err="1"/>
              <a:t>desc</a:t>
            </a:r>
            <a:r>
              <a:rPr lang="de-DE" sz="1200" dirty="0"/>
              <a:t>" </a:t>
            </a:r>
            <a:r>
              <a:rPr lang="de-DE" sz="1200" dirty="0" err="1"/>
              <a:t>fileheader</a:t>
            </a:r>
            <a:r>
              <a:rPr lang="de-DE" sz="1200" dirty="0"/>
              <a:t>="1"  </a:t>
            </a:r>
            <a:r>
              <a:rPr lang="de-DE" sz="1200" dirty="0" err="1"/>
              <a:t>filetype</a:t>
            </a:r>
            <a:r>
              <a:rPr lang="de-DE" sz="1200" dirty="0"/>
              <a:t>="</a:t>
            </a:r>
            <a:r>
              <a:rPr lang="de-DE" sz="1200" dirty="0" err="1"/>
              <a:t>pdf,doc,docx</a:t>
            </a:r>
            <a:r>
              <a:rPr lang="de-DE" sz="1200" dirty="0"/>
              <a:t>" </a:t>
            </a:r>
            <a:r>
              <a:rPr lang="de-DE" sz="1200" dirty="0" err="1"/>
              <a:t>errormsg</a:t>
            </a:r>
            <a:r>
              <a:rPr lang="de-DE" sz="1200" dirty="0"/>
              <a:t>="0"]</a:t>
            </a: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03" t="13991"/>
          <a:stretch/>
        </p:blipFill>
        <p:spPr bwMode="auto">
          <a:xfrm>
            <a:off x="1863492" y="3962006"/>
            <a:ext cx="2985912" cy="260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30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927780" y="2038837"/>
            <a:ext cx="5058386" cy="4066546"/>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Daten aus CRIS</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35</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Textfeld 7"/>
          <p:cNvSpPr txBox="1"/>
          <p:nvPr/>
        </p:nvSpPr>
        <p:spPr>
          <a:xfrm>
            <a:off x="539751" y="1285448"/>
            <a:ext cx="8255000" cy="646331"/>
          </a:xfrm>
          <a:prstGeom prst="rect">
            <a:avLst/>
          </a:prstGeom>
          <a:noFill/>
        </p:spPr>
        <p:txBody>
          <a:bodyPr wrap="square" rtlCol="0">
            <a:spAutoFit/>
          </a:bodyPr>
          <a:lstStyle/>
          <a:p>
            <a:r>
              <a:rPr lang="de-DE" dirty="0" smtClean="0"/>
              <a:t>Forschungspreisträger und Akademiemitglieder werden in CRIS gepflegt und auf fau.de ausgelesen. </a:t>
            </a:r>
            <a:endParaRPr lang="de-DE" dirty="0"/>
          </a:p>
        </p:txBody>
      </p:sp>
      <p:sp>
        <p:nvSpPr>
          <p:cNvPr id="13" name="Abgerundetes Rechteck 12"/>
          <p:cNvSpPr/>
          <p:nvPr/>
        </p:nvSpPr>
        <p:spPr>
          <a:xfrm>
            <a:off x="1547446" y="3077307"/>
            <a:ext cx="3675185" cy="313513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5732640" y="2368730"/>
            <a:ext cx="3062111"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sz="1200" dirty="0" smtClean="0"/>
              <a:t>Im Backend-Editor:</a:t>
            </a:r>
            <a:br>
              <a:rPr lang="de-DE" sz="1200" dirty="0" smtClean="0"/>
            </a:br>
            <a:r>
              <a:rPr lang="en-US" sz="1200" dirty="0"/>
              <a:t>[</a:t>
            </a:r>
            <a:r>
              <a:rPr lang="en-US" sz="1200" dirty="0" err="1"/>
              <a:t>cris</a:t>
            </a:r>
            <a:r>
              <a:rPr lang="en-US" sz="1200" dirty="0"/>
              <a:t> show="awards" </a:t>
            </a:r>
            <a:r>
              <a:rPr lang="en-US" sz="1200" dirty="0" err="1"/>
              <a:t>awardnameid</a:t>
            </a:r>
            <a:r>
              <a:rPr lang="en-US" sz="1200" dirty="0"/>
              <a:t>="189" display="gallery" </a:t>
            </a:r>
            <a:r>
              <a:rPr lang="en-US" sz="1200" dirty="0" err="1"/>
              <a:t>showname</a:t>
            </a:r>
            <a:r>
              <a:rPr lang="en-US" sz="1200" dirty="0"/>
              <a:t>="1" </a:t>
            </a:r>
            <a:r>
              <a:rPr lang="en-US" sz="1200" dirty="0" err="1"/>
              <a:t>showawardname</a:t>
            </a:r>
            <a:r>
              <a:rPr lang="en-US" sz="1200" dirty="0"/>
              <a:t>="0</a:t>
            </a:r>
            <a:r>
              <a:rPr lang="en-US" sz="1200" dirty="0" smtClean="0"/>
              <a:t>"]</a:t>
            </a:r>
            <a:endParaRPr lang="de-DE" sz="1200" dirty="0"/>
          </a:p>
        </p:txBody>
      </p:sp>
    </p:spTree>
    <p:extLst>
      <p:ext uri="{BB962C8B-B14F-4D97-AF65-F5344CB8AC3E}">
        <p14:creationId xmlns:p14="http://schemas.microsoft.com/office/powerpoint/2010/main" val="37801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Backend</a:t>
            </a:r>
            <a:endParaRPr lang="de-DE" dirty="0"/>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1903859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Anmeldung im System</a:t>
            </a:r>
            <a:endParaRPr lang="de-DE" dirty="0"/>
          </a:p>
        </p:txBody>
      </p:sp>
      <p:sp>
        <p:nvSpPr>
          <p:cNvPr id="3" name="Untertitel 2"/>
          <p:cNvSpPr>
            <a:spLocks noGrp="1"/>
          </p:cNvSpPr>
          <p:nvPr>
            <p:ph type="subTitle" idx="1"/>
          </p:nvPr>
        </p:nvSpPr>
        <p:spPr/>
        <p:txBody>
          <a:bodyPr/>
          <a:lstStyle/>
          <a:p>
            <a:endParaRPr lang="de-DE"/>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1571836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Anmeldung im System</a:t>
            </a:r>
          </a:p>
          <a:p>
            <a:pPr marL="0" indent="0">
              <a:buNone/>
            </a:pPr>
            <a:endParaRPr lang="de-DE" sz="2400" dirty="0" smtClean="0"/>
          </a:p>
          <a:p>
            <a:pPr marL="0" indent="0">
              <a:buNone/>
            </a:pPr>
            <a:r>
              <a:rPr lang="de-DE" sz="1800" b="0" dirty="0" smtClean="0"/>
              <a:t>Im (Firefox-)Browser: </a:t>
            </a:r>
            <a:r>
              <a:rPr lang="de-DE" sz="1800" dirty="0" smtClean="0"/>
              <a:t>Seite </a:t>
            </a:r>
            <a:r>
              <a:rPr lang="de-DE" sz="1800" dirty="0"/>
              <a:t>http://</a:t>
            </a:r>
            <a:r>
              <a:rPr lang="de-DE" sz="1800" dirty="0" smtClean="0"/>
              <a:t>fau.de/wp-admin </a:t>
            </a:r>
            <a:r>
              <a:rPr lang="de-DE" sz="1800" b="0" dirty="0" smtClean="0"/>
              <a:t>aufrufen</a:t>
            </a:r>
          </a:p>
          <a:p>
            <a:pPr marL="0" indent="0">
              <a:buNone/>
            </a:pPr>
            <a:endParaRPr lang="de-DE" sz="1800" dirty="0"/>
          </a:p>
          <a:p>
            <a:pPr marL="0" indent="0">
              <a:buNone/>
            </a:pPr>
            <a:endParaRPr lang="de-DE" sz="1800" dirty="0" smtClean="0"/>
          </a:p>
          <a:p>
            <a:pPr marL="0" indent="0">
              <a:buNone/>
            </a:pPr>
            <a:endParaRPr lang="de-DE" sz="1800" dirty="0"/>
          </a:p>
          <a:p>
            <a:pPr marL="0" indent="0">
              <a:buNone/>
            </a:pPr>
            <a:r>
              <a:rPr lang="de-DE" sz="1800" b="0" dirty="0" smtClean="0"/>
              <a:t>Single-</a:t>
            </a:r>
            <a:r>
              <a:rPr lang="de-DE" sz="1800" b="0" dirty="0" err="1" smtClean="0"/>
              <a:t>Sign</a:t>
            </a:r>
            <a:r>
              <a:rPr lang="de-DE" sz="1800" b="0" dirty="0" smtClean="0"/>
              <a:t>-On-Seite öffnet sich: </a:t>
            </a:r>
          </a:p>
          <a:p>
            <a:pPr marL="0" indent="0">
              <a:buNone/>
            </a:pPr>
            <a:endParaRPr lang="de-DE" sz="1800" dirty="0" smtClean="0"/>
          </a:p>
          <a:p>
            <a:pPr marL="0" indent="0">
              <a:buNone/>
            </a:pPr>
            <a:endParaRPr lang="de-DE" sz="1800" dirty="0" smtClean="0"/>
          </a:p>
          <a:p>
            <a:pPr marL="0" indent="0">
              <a:buNone/>
            </a:pPr>
            <a:endParaRPr lang="de-DE" sz="1800" dirty="0"/>
          </a:p>
          <a:p>
            <a:pPr marL="0" indent="0">
              <a:buNone/>
            </a:pPr>
            <a:endParaRPr lang="de-DE" sz="1800" dirty="0" smtClean="0"/>
          </a:p>
          <a:p>
            <a:pPr marL="0" indent="0">
              <a:buNone/>
            </a:pPr>
            <a:endParaRPr lang="de-DE" sz="1800" dirty="0"/>
          </a:p>
          <a:p>
            <a:pPr marL="0" indent="0">
              <a:buNone/>
            </a:pPr>
            <a:endParaRPr lang="de-DE" sz="1800" dirty="0" smtClean="0"/>
          </a:p>
          <a:p>
            <a:pPr marL="0" indent="0">
              <a:buNone/>
            </a:pPr>
            <a:endParaRPr lang="de-DE" sz="1800" dirty="0"/>
          </a:p>
          <a:p>
            <a:pPr marL="0" indent="0">
              <a:buNone/>
            </a:pPr>
            <a:r>
              <a:rPr lang="de-DE" sz="1800" b="0" dirty="0" err="1" smtClean="0"/>
              <a:t>IdM</a:t>
            </a:r>
            <a:r>
              <a:rPr lang="de-DE" sz="1800" b="0" dirty="0" smtClean="0"/>
              <a:t>-Kennung und Passwort eingeben</a:t>
            </a:r>
            <a:endParaRPr lang="de-DE" sz="2800" b="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38</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513" y="3436890"/>
            <a:ext cx="2863850" cy="213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4"/>
          <a:stretch>
            <a:fillRect/>
          </a:stretch>
        </p:blipFill>
        <p:spPr>
          <a:xfrm>
            <a:off x="1298761" y="2173249"/>
            <a:ext cx="4115374" cy="438211"/>
          </a:xfrm>
          <a:prstGeom prst="rect">
            <a:avLst/>
          </a:prstGeom>
        </p:spPr>
      </p:pic>
    </p:spTree>
    <p:extLst>
      <p:ext uri="{BB962C8B-B14F-4D97-AF65-F5344CB8AC3E}">
        <p14:creationId xmlns:p14="http://schemas.microsoft.com/office/powerpoint/2010/main" val="1730298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39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Inhaltsplatzhalter 6"/>
          <p:cNvSpPr>
            <a:spLocks noGrp="1"/>
          </p:cNvSpPr>
          <p:nvPr>
            <p:ph sz="quarter" idx="13"/>
          </p:nvPr>
        </p:nvSpPr>
        <p:spPr>
          <a:xfrm>
            <a:off x="560173" y="848497"/>
            <a:ext cx="4843677" cy="5571217"/>
          </a:xfrm>
        </p:spPr>
        <p:txBody>
          <a:bodyPr/>
          <a:lstStyle/>
          <a:p>
            <a:pPr marL="0" indent="0">
              <a:buNone/>
            </a:pPr>
            <a:r>
              <a:rPr lang="de-DE" sz="2400" dirty="0" smtClean="0"/>
              <a:t>Orientierung  Backend</a:t>
            </a:r>
          </a:p>
          <a:p>
            <a:pPr marL="342900" indent="-342900">
              <a:buFont typeface="Arial" panose="020B0604020202020204" pitchFamily="34" charset="0"/>
              <a:buChar char="•"/>
            </a:pPr>
            <a:r>
              <a:rPr lang="de-DE" sz="2000" b="0" dirty="0" smtClean="0"/>
              <a:t>Dashboard</a:t>
            </a:r>
          </a:p>
          <a:p>
            <a:pPr marL="342900" indent="-342900">
              <a:buFont typeface="Arial" panose="020B0604020202020204" pitchFamily="34" charset="0"/>
              <a:buChar char="•"/>
            </a:pPr>
            <a:r>
              <a:rPr lang="de-DE" sz="2000" b="0" dirty="0" smtClean="0">
                <a:solidFill>
                  <a:schemeClr val="bg1">
                    <a:lumMod val="85000"/>
                  </a:schemeClr>
                </a:solidFill>
              </a:rPr>
              <a:t>Beiträge (nur Pressemeldungen)</a:t>
            </a:r>
          </a:p>
          <a:p>
            <a:pPr marL="342900" indent="-342900">
              <a:buFont typeface="Arial" panose="020B0604020202020204" pitchFamily="34" charset="0"/>
              <a:buChar char="•"/>
            </a:pPr>
            <a:r>
              <a:rPr lang="de-DE" sz="2000" b="0" dirty="0" smtClean="0"/>
              <a:t>Medien (</a:t>
            </a:r>
            <a:r>
              <a:rPr lang="de-DE" sz="2000" b="0" dirty="0" err="1" smtClean="0"/>
              <a:t>Doks</a:t>
            </a:r>
            <a:r>
              <a:rPr lang="de-DE" sz="2000" b="0" dirty="0" smtClean="0"/>
              <a:t> und PDFs)</a:t>
            </a:r>
          </a:p>
          <a:p>
            <a:pPr marL="342900" indent="-342900">
              <a:buFont typeface="Arial" panose="020B0604020202020204" pitchFamily="34" charset="0"/>
              <a:buChar char="•"/>
            </a:pPr>
            <a:r>
              <a:rPr lang="de-DE" sz="2000" b="0" dirty="0" smtClean="0"/>
              <a:t>Seiten</a:t>
            </a:r>
          </a:p>
          <a:p>
            <a:pPr marL="342900" indent="-342900">
              <a:buFont typeface="Arial" panose="020B0604020202020204" pitchFamily="34" charset="0"/>
              <a:buChar char="•"/>
            </a:pPr>
            <a:r>
              <a:rPr lang="de-DE" sz="2000" b="0" dirty="0" smtClean="0">
                <a:solidFill>
                  <a:schemeClr val="bg1">
                    <a:lumMod val="85000"/>
                  </a:schemeClr>
                </a:solidFill>
              </a:rPr>
              <a:t>Kontakte</a:t>
            </a:r>
          </a:p>
          <a:p>
            <a:pPr marL="342900" indent="-342900">
              <a:buFont typeface="Arial" panose="020B0604020202020204" pitchFamily="34" charset="0"/>
              <a:buChar char="•"/>
            </a:pPr>
            <a:r>
              <a:rPr lang="de-DE" sz="2000" b="0" dirty="0" smtClean="0">
                <a:solidFill>
                  <a:schemeClr val="bg1">
                    <a:lumMod val="85000"/>
                  </a:schemeClr>
                </a:solidFill>
              </a:rPr>
              <a:t>Kommentare (wird nicht verwendet)</a:t>
            </a:r>
          </a:p>
          <a:p>
            <a:pPr marL="342900" indent="-342900">
              <a:buFont typeface="Arial" panose="020B0604020202020204" pitchFamily="34" charset="0"/>
              <a:buChar char="•"/>
            </a:pPr>
            <a:r>
              <a:rPr lang="de-DE" sz="2000" b="0" dirty="0">
                <a:solidFill>
                  <a:schemeClr val="bg1">
                    <a:lumMod val="85000"/>
                  </a:schemeClr>
                </a:solidFill>
              </a:rPr>
              <a:t>Bildlinks</a:t>
            </a:r>
          </a:p>
          <a:p>
            <a:pPr marL="342900" indent="-342900">
              <a:buFont typeface="Arial" panose="020B0604020202020204" pitchFamily="34" charset="0"/>
              <a:buChar char="•"/>
            </a:pPr>
            <a:r>
              <a:rPr lang="de-DE" sz="2000" b="0" dirty="0" smtClean="0">
                <a:solidFill>
                  <a:schemeClr val="bg1">
                    <a:lumMod val="85000"/>
                  </a:schemeClr>
                </a:solidFill>
              </a:rPr>
              <a:t>Synonyme</a:t>
            </a:r>
          </a:p>
          <a:p>
            <a:pPr marL="342900" indent="-342900">
              <a:buFont typeface="Arial" panose="020B0604020202020204" pitchFamily="34" charset="0"/>
              <a:buChar char="•"/>
            </a:pPr>
            <a:r>
              <a:rPr lang="de-DE" sz="2000" b="0" dirty="0">
                <a:solidFill>
                  <a:schemeClr val="bg1">
                    <a:lumMod val="85000"/>
                  </a:schemeClr>
                </a:solidFill>
              </a:rPr>
              <a:t>Glossar</a:t>
            </a:r>
          </a:p>
          <a:p>
            <a:pPr marL="342900" indent="-342900">
              <a:buFont typeface="Arial" panose="020B0604020202020204" pitchFamily="34" charset="0"/>
              <a:buChar char="•"/>
            </a:pPr>
            <a:r>
              <a:rPr lang="de-DE" sz="2000" b="0" dirty="0" smtClean="0">
                <a:solidFill>
                  <a:schemeClr val="bg1">
                    <a:lumMod val="85000"/>
                  </a:schemeClr>
                </a:solidFill>
              </a:rPr>
              <a:t>Formulare</a:t>
            </a:r>
          </a:p>
          <a:p>
            <a:pPr marL="342900" indent="-342900">
              <a:buFont typeface="Arial" panose="020B0604020202020204" pitchFamily="34" charset="0"/>
              <a:buChar char="•"/>
            </a:pPr>
            <a:r>
              <a:rPr lang="de-DE" sz="2000" b="0" dirty="0" smtClean="0"/>
              <a:t>Profil (individuelle Anpassungen: Farbe,  Name, etc.)</a:t>
            </a:r>
          </a:p>
          <a:p>
            <a:pPr marL="342900" indent="-342900">
              <a:buFont typeface="Arial" panose="020B0604020202020204" pitchFamily="34" charset="0"/>
              <a:buChar char="•"/>
            </a:pPr>
            <a:r>
              <a:rPr lang="de-DE" sz="2000" b="0" dirty="0" smtClean="0">
                <a:solidFill>
                  <a:schemeClr val="bg1">
                    <a:lumMod val="85000"/>
                  </a:schemeClr>
                </a:solidFill>
              </a:rPr>
              <a:t>Werkzeuge</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946" y="827689"/>
            <a:ext cx="3273658" cy="471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524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fau.de (und fau.eu)</a:t>
            </a:r>
          </a:p>
          <a:p>
            <a:pPr marL="342900" indent="-342900">
              <a:buFont typeface="Arial" panose="020B0604020202020204" pitchFamily="34" charset="0"/>
              <a:buChar char="•"/>
            </a:pPr>
            <a:r>
              <a:rPr lang="de-DE" sz="2000" b="0" dirty="0" smtClean="0"/>
              <a:t>Zielgruppe: „Externe“, d.h. Öffentlichkeit, Studieninteressierte, Studierende, Unternehmen, Alumni, Journalisten etc.</a:t>
            </a:r>
          </a:p>
          <a:p>
            <a:pPr marL="342900" indent="-342900">
              <a:buFont typeface="Arial" panose="020B0604020202020204" pitchFamily="34" charset="0"/>
              <a:buChar char="•"/>
            </a:pPr>
            <a:r>
              <a:rPr lang="de-DE" sz="2000" b="0" dirty="0" smtClean="0"/>
              <a:t>Gliederung der Inhalte zukünftig nach Handlungsfelder der FAU: People – Education – Research – </a:t>
            </a:r>
            <a:r>
              <a:rPr lang="de-DE" sz="2000" b="0" dirty="0" err="1" smtClean="0"/>
              <a:t>Outreach</a:t>
            </a:r>
            <a:r>
              <a:rPr lang="de-DE" sz="2000" b="0" dirty="0" smtClean="0"/>
              <a:t> sowie nach Personengruppen</a:t>
            </a:r>
          </a:p>
          <a:p>
            <a:pPr marL="0" indent="0">
              <a:buNone/>
            </a:pPr>
            <a:endParaRPr lang="de-DE" sz="2000" b="0" dirty="0"/>
          </a:p>
          <a:p>
            <a:pPr marL="0" indent="0">
              <a:buNone/>
            </a:pPr>
            <a:r>
              <a:rPr lang="de-DE" sz="2400" dirty="0" smtClean="0"/>
              <a:t>verwaltung.zuv.fau.de (im Aufbau)</a:t>
            </a:r>
          </a:p>
          <a:p>
            <a:pPr marL="342900" indent="-342900">
              <a:buFont typeface="Arial" panose="020B0604020202020204" pitchFamily="34" charset="0"/>
              <a:buChar char="•"/>
            </a:pPr>
            <a:r>
              <a:rPr lang="de-DE" sz="2000" b="0" dirty="0" smtClean="0"/>
              <a:t>Zielgruppe: FAU-Beschäftigte</a:t>
            </a:r>
          </a:p>
          <a:p>
            <a:pPr marL="342900" indent="-342900">
              <a:buFont typeface="Arial" panose="020B0604020202020204" pitchFamily="34" charset="0"/>
              <a:buChar char="•"/>
            </a:pPr>
            <a:r>
              <a:rPr lang="de-DE" sz="2000" b="0" dirty="0" smtClean="0"/>
              <a:t>Gliederung der Inhalt: nach den Aufgaben der Abteilungen sowie nach „internen“ Zielgruppen (Beschäftigte, Führungskräfte, Forscher etc.) </a:t>
            </a:r>
          </a:p>
          <a:p>
            <a:pPr marL="342900" indent="-342900">
              <a:buFont typeface="Arial" panose="020B0604020202020204" pitchFamily="34" charset="0"/>
              <a:buChar char="•"/>
            </a:pPr>
            <a:r>
              <a:rPr lang="de-DE" sz="2000" b="0" dirty="0" smtClean="0"/>
              <a:t>Meldungen </a:t>
            </a:r>
            <a:r>
              <a:rPr lang="de-DE" sz="2000" b="0" dirty="0"/>
              <a:t>für Beschäftigte</a:t>
            </a:r>
          </a:p>
          <a:p>
            <a:pPr marL="0" indent="0">
              <a:buNone/>
            </a:pPr>
            <a:endParaRPr lang="de-DE" sz="2000" b="0" dirty="0" smtClean="0"/>
          </a:p>
          <a:p>
            <a:pPr marL="0" indent="0">
              <a:buNone/>
            </a:pPr>
            <a:endParaRPr lang="de-DE" sz="20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4</a:t>
            </a:fld>
            <a:endParaRPr lang="de-DE" dirty="0"/>
          </a:p>
        </p:txBody>
      </p:sp>
      <p:sp>
        <p:nvSpPr>
          <p:cNvPr id="5" name="Fußzeilenplatzhalt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1700769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smtClean="0"/>
              <a:t>Dashboard</a:t>
            </a:r>
            <a:endParaRPr lang="de-DE" dirty="0"/>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3705424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a:srcRect r="3950"/>
          <a:stretch/>
        </p:blipFill>
        <p:spPr>
          <a:xfrm>
            <a:off x="408409" y="1774732"/>
            <a:ext cx="8286836" cy="2658020"/>
          </a:xfrm>
          <a:prstGeom prst="rect">
            <a:avLst/>
          </a:prstGeom>
        </p:spPr>
      </p:pic>
      <p:sp>
        <p:nvSpPr>
          <p:cNvPr id="2" name="Inhaltsplatzhalter 1"/>
          <p:cNvSpPr>
            <a:spLocks noGrp="1"/>
          </p:cNvSpPr>
          <p:nvPr>
            <p:ph sz="quarter" idx="13"/>
          </p:nvPr>
        </p:nvSpPr>
        <p:spPr>
          <a:xfrm>
            <a:off x="651213" y="642630"/>
            <a:ext cx="8340387" cy="5571217"/>
          </a:xfrm>
        </p:spPr>
        <p:txBody>
          <a:bodyPr/>
          <a:lstStyle/>
          <a:p>
            <a:pPr marL="0" indent="0">
              <a:buNone/>
            </a:pPr>
            <a:r>
              <a:rPr lang="de-DE" sz="2400" dirty="0" smtClean="0"/>
              <a:t>Dashboard</a:t>
            </a:r>
          </a:p>
          <a:p>
            <a:pPr marL="0" indent="0">
              <a:buNone/>
            </a:pPr>
            <a:endParaRPr lang="de-DE"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41</a:t>
            </a:fld>
            <a:endParaRPr lang="de-DE" dirty="0"/>
          </a:p>
        </p:txBody>
      </p:sp>
      <p:sp>
        <p:nvSpPr>
          <p:cNvPr id="5" name="Fußzeilenplatzhalter 4"/>
          <p:cNvSpPr>
            <a:spLocks noGrp="1"/>
          </p:cNvSpPr>
          <p:nvPr>
            <p:ph type="ftr" sz="quarter" idx="16"/>
          </p:nvPr>
        </p:nvSpPr>
        <p:spPr/>
        <p:txBody>
          <a:bodyPr/>
          <a:lstStyle/>
          <a:p>
            <a:endParaRPr lang="de-DE" dirty="0"/>
          </a:p>
        </p:txBody>
      </p:sp>
      <p:cxnSp>
        <p:nvCxnSpPr>
          <p:cNvPr id="8" name="Gerade Verbindung mit Pfeil 7"/>
          <p:cNvCxnSpPr/>
          <p:nvPr/>
        </p:nvCxnSpPr>
        <p:spPr>
          <a:xfrm>
            <a:off x="6686550" y="1356869"/>
            <a:ext cx="681927" cy="22226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Abgerundetes Rechteck 6"/>
          <p:cNvSpPr/>
          <p:nvPr/>
        </p:nvSpPr>
        <p:spPr>
          <a:xfrm>
            <a:off x="7889839" y="1734000"/>
            <a:ext cx="844017" cy="33991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5186918" y="2031548"/>
            <a:ext cx="1896709" cy="240120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3184857" y="2053043"/>
            <a:ext cx="1960820" cy="228648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p:cNvSpPr txBox="1"/>
          <p:nvPr/>
        </p:nvSpPr>
        <p:spPr>
          <a:xfrm>
            <a:off x="3502734" y="5763114"/>
            <a:ext cx="5084521" cy="369332"/>
          </a:xfrm>
          <a:prstGeom prst="rect">
            <a:avLst/>
          </a:prstGeom>
          <a:noFill/>
        </p:spPr>
        <p:txBody>
          <a:bodyPr wrap="square" rtlCol="0">
            <a:spAutoFit/>
          </a:bodyPr>
          <a:lstStyle/>
          <a:p>
            <a:r>
              <a:rPr lang="de-DE" dirty="0" smtClean="0"/>
              <a:t>Verschiedene verschiebbare </a:t>
            </a:r>
            <a:r>
              <a:rPr lang="de-DE" dirty="0" err="1" smtClean="0"/>
              <a:t>Widgets</a:t>
            </a:r>
            <a:endParaRPr lang="de-DE" dirty="0"/>
          </a:p>
        </p:txBody>
      </p:sp>
      <p:sp>
        <p:nvSpPr>
          <p:cNvPr id="30" name="Abgerundetes Rechteck 29"/>
          <p:cNvSpPr/>
          <p:nvPr/>
        </p:nvSpPr>
        <p:spPr>
          <a:xfrm>
            <a:off x="1188851" y="2073913"/>
            <a:ext cx="1993475" cy="56022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Abgerundetes Rechteck 31"/>
          <p:cNvSpPr/>
          <p:nvPr/>
        </p:nvSpPr>
        <p:spPr>
          <a:xfrm>
            <a:off x="296449" y="1871529"/>
            <a:ext cx="889872" cy="25612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3" name="Gerade Verbindung mit Pfeil 32"/>
          <p:cNvCxnSpPr/>
          <p:nvPr/>
        </p:nvCxnSpPr>
        <p:spPr>
          <a:xfrm flipH="1" flipV="1">
            <a:off x="1050010" y="3312970"/>
            <a:ext cx="763292" cy="201222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569724" y="5410224"/>
            <a:ext cx="3087876" cy="646331"/>
          </a:xfrm>
          <a:prstGeom prst="rect">
            <a:avLst/>
          </a:prstGeom>
          <a:noFill/>
        </p:spPr>
        <p:txBody>
          <a:bodyPr wrap="square" rtlCol="0">
            <a:spAutoFit/>
          </a:bodyPr>
          <a:lstStyle/>
          <a:p>
            <a:r>
              <a:rPr lang="de-DE" smtClean="0"/>
              <a:t>Bearbeitbare Inhalte der </a:t>
            </a:r>
            <a:r>
              <a:rPr lang="de-DE" dirty="0" smtClean="0"/>
              <a:t>Webseiten</a:t>
            </a:r>
            <a:endParaRPr lang="de-DE" dirty="0"/>
          </a:p>
        </p:txBody>
      </p:sp>
      <p:sp>
        <p:nvSpPr>
          <p:cNvPr id="6" name="Textfeld 5"/>
          <p:cNvSpPr txBox="1"/>
          <p:nvPr/>
        </p:nvSpPr>
        <p:spPr>
          <a:xfrm>
            <a:off x="5571748" y="742950"/>
            <a:ext cx="3419852" cy="646331"/>
          </a:xfrm>
          <a:prstGeom prst="rect">
            <a:avLst/>
          </a:prstGeom>
          <a:noFill/>
        </p:spPr>
        <p:txBody>
          <a:bodyPr wrap="square" rtlCol="0">
            <a:spAutoFit/>
          </a:bodyPr>
          <a:lstStyle/>
          <a:p>
            <a:r>
              <a:rPr lang="de-DE" dirty="0" smtClean="0"/>
              <a:t>Auf jeder Seite im Backend:</a:t>
            </a:r>
            <a:br>
              <a:rPr lang="de-DE" dirty="0" smtClean="0"/>
            </a:br>
            <a:r>
              <a:rPr lang="de-DE" dirty="0" smtClean="0"/>
              <a:t>„Ansicht anpassen“ und Hilfe</a:t>
            </a:r>
            <a:endParaRPr lang="de-DE" dirty="0"/>
          </a:p>
        </p:txBody>
      </p:sp>
      <p:cxnSp>
        <p:nvCxnSpPr>
          <p:cNvPr id="18" name="Gerade Verbindung mit Pfeil 17"/>
          <p:cNvCxnSpPr>
            <a:endCxn id="10" idx="2"/>
          </p:cNvCxnSpPr>
          <p:nvPr/>
        </p:nvCxnSpPr>
        <p:spPr>
          <a:xfrm flipH="1" flipV="1">
            <a:off x="4551827" y="4432752"/>
            <a:ext cx="375773" cy="119724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4995808" y="4486892"/>
            <a:ext cx="575940" cy="114310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flipV="1">
            <a:off x="2507171" y="2803645"/>
            <a:ext cx="2192282" cy="282634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0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7" grpId="0" animBg="1"/>
      <p:bldP spid="25" grpId="0"/>
      <p:bldP spid="30" grpId="0" animBg="1"/>
      <p:bldP spid="32" grpId="0" animBg="1"/>
      <p:bldP spid="3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srcRect b="5193"/>
          <a:stretch/>
        </p:blipFill>
        <p:spPr>
          <a:xfrm>
            <a:off x="385726" y="4114800"/>
            <a:ext cx="8689279" cy="1284225"/>
          </a:xfrm>
          <a:prstGeom prst="rect">
            <a:avLst/>
          </a:prstGeom>
        </p:spPr>
      </p:pic>
      <p:sp>
        <p:nvSpPr>
          <p:cNvPr id="2" name="Inhaltsplatzhalter 1"/>
          <p:cNvSpPr>
            <a:spLocks noGrp="1"/>
          </p:cNvSpPr>
          <p:nvPr>
            <p:ph sz="quarter" idx="13"/>
          </p:nvPr>
        </p:nvSpPr>
        <p:spPr/>
        <p:txBody>
          <a:bodyPr/>
          <a:lstStyle/>
          <a:p>
            <a:pPr marL="0" indent="0">
              <a:buNone/>
            </a:pPr>
            <a:r>
              <a:rPr lang="de-DE" sz="2400" dirty="0" smtClean="0"/>
              <a:t>Empfohlene Einstellungen des Dashboards</a:t>
            </a:r>
          </a:p>
          <a:p>
            <a:pPr marL="0" indent="0">
              <a:buNone/>
            </a:pPr>
            <a:endParaRPr lang="de-DE" sz="2000" dirty="0"/>
          </a:p>
          <a:p>
            <a:pPr marL="342900" indent="-342900">
              <a:buFont typeface="Arial" panose="020B0604020202020204" pitchFamily="34" charset="0"/>
              <a:buChar char="•"/>
            </a:pPr>
            <a:r>
              <a:rPr lang="de-DE" sz="1800" b="0" dirty="0" smtClean="0"/>
              <a:t>Aktivität 			(Seiten mit den aktuellen Änderungen)</a:t>
            </a:r>
          </a:p>
          <a:p>
            <a:pPr marL="342900" indent="-342900">
              <a:buFont typeface="Arial" panose="020B0604020202020204" pitchFamily="34" charset="0"/>
              <a:buChar char="•"/>
            </a:pPr>
            <a:r>
              <a:rPr lang="de-DE" sz="1800" b="0" dirty="0" smtClean="0"/>
              <a:t>Aktuelle Entwürfe 		(noch nicht veröffentlichte Seiten</a:t>
            </a:r>
          </a:p>
          <a:p>
            <a:pPr marL="342900" indent="-342900">
              <a:buFont typeface="Arial" panose="020B0604020202020204" pitchFamily="34" charset="0"/>
              <a:buChar char="•"/>
            </a:pPr>
            <a:r>
              <a:rPr lang="de-DE" sz="1800" b="0" dirty="0" smtClean="0"/>
              <a:t>Aktuell ausstehende Reviews	(diese Seiten warten auf Freigabe durch die 					  Webredaktion)</a:t>
            </a:r>
          </a:p>
          <a:p>
            <a:pPr marL="342900" indent="-342900">
              <a:buFont typeface="Arial" panose="020B0604020202020204" pitchFamily="34" charset="0"/>
              <a:buChar char="•"/>
            </a:pPr>
            <a:r>
              <a:rPr lang="de-DE" sz="1800" b="0" dirty="0" smtClean="0"/>
              <a:t>Aufgabenliste 			(Aufgaben können eingetragen werden)</a:t>
            </a:r>
            <a:endParaRPr lang="de-DE" sz="1800" b="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42</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4" name="Abgerundetes Rechteck 13"/>
          <p:cNvSpPr/>
          <p:nvPr/>
        </p:nvSpPr>
        <p:spPr>
          <a:xfrm>
            <a:off x="7743061" y="4519514"/>
            <a:ext cx="968387" cy="44438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p:cNvSpPr/>
          <p:nvPr/>
        </p:nvSpPr>
        <p:spPr>
          <a:xfrm>
            <a:off x="385725" y="4114800"/>
            <a:ext cx="6832759" cy="64183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075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r>
              <a:rPr lang="de-DE" sz="3200" dirty="0" smtClean="0">
                <a:solidFill>
                  <a:schemeClr val="bg1"/>
                </a:solidFill>
              </a:rPr>
              <a:t>Seitenübersicht</a:t>
            </a:r>
            <a:endParaRPr lang="de-DE" sz="3200"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596064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4" r="14640"/>
          <a:stretch/>
        </p:blipFill>
        <p:spPr>
          <a:xfrm>
            <a:off x="2916010" y="3003353"/>
            <a:ext cx="5976000" cy="3332417"/>
          </a:xfrm>
          <a:prstGeom prst="rect">
            <a:avLst/>
          </a:prstGeom>
        </p:spPr>
      </p:pic>
      <p:sp>
        <p:nvSpPr>
          <p:cNvPr id="4" name="Inhaltsplatzhalter 3"/>
          <p:cNvSpPr>
            <a:spLocks noGrp="1"/>
          </p:cNvSpPr>
          <p:nvPr>
            <p:ph sz="quarter" idx="13"/>
          </p:nvPr>
        </p:nvSpPr>
        <p:spPr/>
        <p:txBody>
          <a:bodyPr/>
          <a:lstStyle/>
          <a:p>
            <a:pPr marL="0" indent="0">
              <a:buNone/>
            </a:pPr>
            <a:r>
              <a:rPr lang="de-DE" sz="2400" dirty="0" smtClean="0"/>
              <a:t>Finden </a:t>
            </a:r>
            <a:r>
              <a:rPr lang="de-DE" sz="2400" dirty="0"/>
              <a:t>von Webseiten in der Seitenliste</a:t>
            </a:r>
          </a:p>
          <a:p>
            <a:pPr marL="0" indent="0">
              <a:buNone/>
            </a:pPr>
            <a:endParaRPr lang="de-DE" dirty="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44</a:t>
            </a:fld>
            <a:endParaRPr lang="de-DE" dirty="0"/>
          </a:p>
        </p:txBody>
      </p:sp>
      <p:sp>
        <p:nvSpPr>
          <p:cNvPr id="7" name="Fußzeilenplatzhalter 6"/>
          <p:cNvSpPr>
            <a:spLocks noGrp="1"/>
          </p:cNvSpPr>
          <p:nvPr>
            <p:ph type="ftr" sz="quarter" idx="16"/>
          </p:nvPr>
        </p:nvSpPr>
        <p:spPr/>
        <p:txBody>
          <a:bodyPr/>
          <a:lstStyle/>
          <a:p>
            <a:endParaRPr lang="de-DE" dirty="0"/>
          </a:p>
        </p:txBody>
      </p:sp>
      <p:cxnSp>
        <p:nvCxnSpPr>
          <p:cNvPr id="31" name="Gerade Verbindung mit Pfeil 30"/>
          <p:cNvCxnSpPr/>
          <p:nvPr/>
        </p:nvCxnSpPr>
        <p:spPr>
          <a:xfrm>
            <a:off x="1544107" y="4464652"/>
            <a:ext cx="12772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367490" y="1914748"/>
            <a:ext cx="4212259" cy="923330"/>
          </a:xfrm>
          <a:prstGeom prst="rect">
            <a:avLst/>
          </a:prstGeom>
          <a:noFill/>
        </p:spPr>
        <p:txBody>
          <a:bodyPr wrap="square" rtlCol="0">
            <a:spAutoFit/>
          </a:bodyPr>
          <a:lstStyle/>
          <a:p>
            <a:r>
              <a:rPr lang="de-DE" dirty="0" smtClean="0"/>
              <a:t>Die eigenen Webseiten findet man im Backend nur hier:</a:t>
            </a:r>
          </a:p>
          <a:p>
            <a:r>
              <a:rPr lang="de-DE" b="1" dirty="0" smtClean="0"/>
              <a:t>Seiten –&gt; Meine Seiten</a:t>
            </a:r>
            <a:endParaRPr lang="de-DE" b="1" dirty="0"/>
          </a:p>
        </p:txBody>
      </p:sp>
      <p:sp>
        <p:nvSpPr>
          <p:cNvPr id="3" name="Abgerundetes Rechteck 2"/>
          <p:cNvSpPr/>
          <p:nvPr/>
        </p:nvSpPr>
        <p:spPr>
          <a:xfrm>
            <a:off x="4387076" y="3519635"/>
            <a:ext cx="577370" cy="22037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p:cNvCxnSpPr/>
          <p:nvPr/>
        </p:nvCxnSpPr>
        <p:spPr>
          <a:xfrm flipH="1">
            <a:off x="4964446" y="2613693"/>
            <a:ext cx="549425" cy="8359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7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Meine</a:t>
            </a:r>
            <a:r>
              <a:rPr lang="de-DE" sz="2800" dirty="0" smtClean="0"/>
              <a:t> </a:t>
            </a:r>
            <a:r>
              <a:rPr lang="de-DE" sz="2400" dirty="0" smtClean="0"/>
              <a:t>Seiten: nicht verwirren lassen</a:t>
            </a:r>
            <a:endParaRPr lang="de-DE" sz="2400" dirty="0"/>
          </a:p>
          <a:p>
            <a:pPr marL="0" indent="0">
              <a:buNone/>
            </a:pPr>
            <a:endParaRPr lang="de-DE" sz="28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45</a:t>
            </a:fld>
            <a:endParaRPr lang="de-DE" dirty="0"/>
          </a:p>
        </p:txBody>
      </p:sp>
      <p:sp>
        <p:nvSpPr>
          <p:cNvPr id="7" name="Fußzeilenplatzhalter 6"/>
          <p:cNvSpPr>
            <a:spLocks noGrp="1"/>
          </p:cNvSpPr>
          <p:nvPr>
            <p:ph type="ftr" sz="quarter" idx="16"/>
          </p:nvPr>
        </p:nvSpPr>
        <p:spPr/>
        <p:txBody>
          <a:bodyPr/>
          <a:lstStyle/>
          <a:p>
            <a:endParaRPr lang="de-DE" dirty="0"/>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597" y="1805650"/>
            <a:ext cx="3071461" cy="385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Gerade Verbindung 26"/>
          <p:cNvCxnSpPr/>
          <p:nvPr/>
        </p:nvCxnSpPr>
        <p:spPr>
          <a:xfrm flipV="1">
            <a:off x="1298229" y="1805650"/>
            <a:ext cx="702849" cy="2350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1298229" y="1731322"/>
            <a:ext cx="702849" cy="2350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895205" y="3242917"/>
            <a:ext cx="1046239" cy="202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565186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6106433" y="4607794"/>
            <a:ext cx="2695951" cy="590632"/>
          </a:xfrm>
          <a:prstGeom prst="rect">
            <a:avLst/>
          </a:prstGeom>
        </p:spPr>
      </p:pic>
      <p:sp>
        <p:nvSpPr>
          <p:cNvPr id="4" name="Inhaltsplatzhalter 3"/>
          <p:cNvSpPr>
            <a:spLocks noGrp="1"/>
          </p:cNvSpPr>
          <p:nvPr>
            <p:ph sz="quarter" idx="13"/>
          </p:nvPr>
        </p:nvSpPr>
        <p:spPr/>
        <p:txBody>
          <a:bodyPr/>
          <a:lstStyle/>
          <a:p>
            <a:pPr marL="0" indent="0">
              <a:buNone/>
            </a:pPr>
            <a:r>
              <a:rPr lang="de-DE" sz="2400" dirty="0"/>
              <a:t>Empfohlene Einstellungen </a:t>
            </a:r>
            <a:r>
              <a:rPr lang="de-DE" sz="2400" dirty="0" smtClean="0"/>
              <a:t>bei „Alle Seiten“ </a:t>
            </a:r>
            <a:br>
              <a:rPr lang="de-DE" sz="2400" dirty="0" smtClean="0"/>
            </a:br>
            <a:r>
              <a:rPr lang="de-DE" sz="2400" dirty="0" smtClean="0"/>
              <a:t>(Ansicht anpassen)</a:t>
            </a:r>
          </a:p>
          <a:p>
            <a:pPr marL="0" indent="0">
              <a:buNone/>
            </a:pPr>
            <a:endParaRPr lang="de-DE" sz="2400" dirty="0"/>
          </a:p>
          <a:p>
            <a:pPr marL="342900" indent="-342900">
              <a:buFont typeface="Arial" panose="020B0604020202020204" pitchFamily="34" charset="0"/>
              <a:buChar char="•"/>
            </a:pPr>
            <a:r>
              <a:rPr lang="de-DE" sz="1800" b="0" dirty="0" smtClean="0"/>
              <a:t>Autoren 		(Personen, die auf dieser Seite Schreibrechte haben)</a:t>
            </a:r>
          </a:p>
          <a:p>
            <a:pPr marL="342900" indent="-342900">
              <a:buFont typeface="Arial" panose="020B0604020202020204" pitchFamily="34" charset="0"/>
              <a:buChar char="•"/>
            </a:pPr>
            <a:r>
              <a:rPr lang="de-DE" sz="1800" b="0" dirty="0" smtClean="0"/>
              <a:t>Seitenkategorien	(orientiert sich an der Struktur der Webseite)</a:t>
            </a:r>
          </a:p>
          <a:p>
            <a:pPr marL="342900" indent="-342900">
              <a:buFont typeface="Arial" panose="020B0604020202020204" pitchFamily="34" charset="0"/>
              <a:buChar char="•"/>
            </a:pPr>
            <a:r>
              <a:rPr lang="de-DE" sz="1800" b="0" dirty="0" smtClean="0"/>
              <a:t>Seitenschlagworte	(sind für die interne Suchfunktion relevant)</a:t>
            </a:r>
          </a:p>
          <a:p>
            <a:pPr marL="342900" indent="-342900">
              <a:buFont typeface="Arial" panose="020B0604020202020204" pitchFamily="34" charset="0"/>
              <a:buChar char="•"/>
            </a:pPr>
            <a:r>
              <a:rPr lang="de-DE" sz="1800" b="0" dirty="0" smtClean="0"/>
              <a:t>Version		(zeigt an, ob es eine englische Version dieser Seite 				gibt)</a:t>
            </a:r>
          </a:p>
          <a:p>
            <a:pPr marL="342900" indent="-342900">
              <a:buFont typeface="Arial" panose="020B0604020202020204" pitchFamily="34" charset="0"/>
              <a:buChar char="•"/>
            </a:pPr>
            <a:r>
              <a:rPr lang="de-DE" sz="1800" b="0" dirty="0" smtClean="0"/>
              <a:t>Datum		(Veröffentlichungsdatum und Datum der letzten 				Änderung an dieser Seite)</a:t>
            </a:r>
          </a:p>
          <a:p>
            <a:pPr marL="342900" indent="-342900">
              <a:buFont typeface="Arial" panose="020B0604020202020204" pitchFamily="34" charset="0"/>
              <a:buChar char="•"/>
            </a:pPr>
            <a:r>
              <a:rPr lang="de-DE" sz="1800" b="0" dirty="0" smtClean="0"/>
              <a:t>Verfallsdatum		(Datum an dem die Seite geplant offline geht)</a:t>
            </a:r>
            <a:endParaRPr lang="de-DE" sz="1800" b="0" dirty="0"/>
          </a:p>
          <a:p>
            <a:pPr marL="0" indent="0">
              <a:buNone/>
            </a:pPr>
            <a:endParaRPr lang="de-DE" sz="18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46</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2" name="Abgerundetes Rechteck 11"/>
          <p:cNvSpPr/>
          <p:nvPr/>
        </p:nvSpPr>
        <p:spPr>
          <a:xfrm>
            <a:off x="7394309" y="4726429"/>
            <a:ext cx="1389223" cy="38554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rotWithShape="1">
          <a:blip r:embed="rId4"/>
          <a:srcRect r="563"/>
          <a:stretch/>
        </p:blipFill>
        <p:spPr>
          <a:xfrm>
            <a:off x="419496" y="5198426"/>
            <a:ext cx="8364036" cy="1281086"/>
          </a:xfrm>
          <a:prstGeom prst="rect">
            <a:avLst/>
          </a:prstGeom>
        </p:spPr>
      </p:pic>
    </p:spTree>
    <p:extLst>
      <p:ext uri="{BB962C8B-B14F-4D97-AF65-F5344CB8AC3E}">
        <p14:creationId xmlns:p14="http://schemas.microsoft.com/office/powerpoint/2010/main" val="24197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1741"/>
          <a:stretch/>
        </p:blipFill>
        <p:spPr bwMode="auto">
          <a:xfrm>
            <a:off x="527901" y="1734531"/>
            <a:ext cx="8519898" cy="300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Meine Seiten: Übersicht</a:t>
            </a:r>
            <a:endParaRPr lang="de-DE" sz="2400" dirty="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47</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4" name="Textfeld 13"/>
          <p:cNvSpPr txBox="1"/>
          <p:nvPr/>
        </p:nvSpPr>
        <p:spPr>
          <a:xfrm>
            <a:off x="5216802" y="834928"/>
            <a:ext cx="3583168" cy="1200329"/>
          </a:xfrm>
          <a:prstGeom prst="rect">
            <a:avLst/>
          </a:prstGeom>
          <a:noFill/>
          <a:ln>
            <a:noFill/>
          </a:ln>
          <a:effectLst/>
        </p:spPr>
        <p:txBody>
          <a:bodyPr wrap="square" rtlCol="0">
            <a:spAutoFit/>
          </a:bodyPr>
          <a:lstStyle/>
          <a:p>
            <a:r>
              <a:rPr lang="de-DE" dirty="0" smtClean="0"/>
              <a:t>Filter- und </a:t>
            </a:r>
            <a:r>
              <a:rPr lang="de-DE" dirty="0" err="1" smtClean="0"/>
              <a:t>Suchmöglicheiten</a:t>
            </a:r>
            <a:r>
              <a:rPr lang="de-DE" dirty="0" smtClean="0"/>
              <a:t> zum Finden einer der Seite:</a:t>
            </a:r>
          </a:p>
          <a:p>
            <a:pPr marL="285750" indent="-285750">
              <a:buFont typeface="Arial" panose="020B0604020202020204" pitchFamily="34" charset="0"/>
              <a:buChar char="•"/>
            </a:pPr>
            <a:r>
              <a:rPr lang="de-DE" dirty="0" smtClean="0"/>
              <a:t>Meine Seiten</a:t>
            </a:r>
          </a:p>
          <a:p>
            <a:pPr marL="285750" indent="-285750">
              <a:buFont typeface="Arial" panose="020B0604020202020204" pitchFamily="34" charset="0"/>
              <a:buChar char="•"/>
            </a:pPr>
            <a:r>
              <a:rPr lang="de-DE" dirty="0" smtClean="0"/>
              <a:t>Seiten durchsuchen</a:t>
            </a:r>
            <a:endParaRPr lang="de-DE" dirty="0"/>
          </a:p>
        </p:txBody>
      </p:sp>
      <p:cxnSp>
        <p:nvCxnSpPr>
          <p:cNvPr id="15" name="Gerade Verbindung mit Pfeil 14"/>
          <p:cNvCxnSpPr/>
          <p:nvPr/>
        </p:nvCxnSpPr>
        <p:spPr>
          <a:xfrm flipH="1">
            <a:off x="2184400" y="1606550"/>
            <a:ext cx="3092450" cy="55245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098549" y="5010197"/>
            <a:ext cx="6985001" cy="1384995"/>
          </a:xfrm>
          <a:prstGeom prst="rect">
            <a:avLst/>
          </a:prstGeom>
          <a:noFill/>
        </p:spPr>
        <p:txBody>
          <a:bodyPr wrap="square" rtlCol="0">
            <a:spAutoFit/>
          </a:bodyPr>
          <a:lstStyle/>
          <a:p>
            <a:r>
              <a:rPr lang="de-DE" sz="1400" dirty="0" smtClean="0"/>
              <a:t>Titel: 		Seitentitel</a:t>
            </a:r>
          </a:p>
          <a:p>
            <a:r>
              <a:rPr lang="de-DE" sz="1400" dirty="0" smtClean="0"/>
              <a:t>Autoren: 		alle Personen im System, die auf dieser Seite schreiben dürfen</a:t>
            </a:r>
          </a:p>
          <a:p>
            <a:r>
              <a:rPr lang="de-DE" sz="1400" dirty="0" smtClean="0"/>
              <a:t>Seitenkategorie: 	orientiert sich an der Struktur der Webseite</a:t>
            </a:r>
            <a:br>
              <a:rPr lang="de-DE" sz="1400" dirty="0" smtClean="0"/>
            </a:br>
            <a:r>
              <a:rPr lang="de-DE" sz="1400" dirty="0" smtClean="0"/>
              <a:t>Seitenschlagworte: 	Begriffe für die interne Suche</a:t>
            </a:r>
            <a:br>
              <a:rPr lang="de-DE" sz="1400" dirty="0" smtClean="0"/>
            </a:br>
            <a:r>
              <a:rPr lang="de-DE" sz="1400" dirty="0" smtClean="0"/>
              <a:t>Version:  		zeigt die zugehörige englische Seite (wenn vorhanden)</a:t>
            </a:r>
          </a:p>
          <a:p>
            <a:r>
              <a:rPr lang="de-DE" sz="1400" dirty="0" smtClean="0"/>
              <a:t>Datum:		Datum der letzten Änderung und Veröffentlichungsdatum</a:t>
            </a:r>
            <a:endParaRPr lang="de-DE" sz="1400" dirty="0"/>
          </a:p>
        </p:txBody>
      </p:sp>
      <p:cxnSp>
        <p:nvCxnSpPr>
          <p:cNvPr id="12" name="Gerade Verbindung mit Pfeil 11"/>
          <p:cNvCxnSpPr/>
          <p:nvPr/>
        </p:nvCxnSpPr>
        <p:spPr>
          <a:xfrm flipV="1">
            <a:off x="5376041" y="2737221"/>
            <a:ext cx="986659" cy="2347158"/>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7385050" y="2083351"/>
            <a:ext cx="1606550" cy="259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1530350" y="2470150"/>
            <a:ext cx="7092949" cy="209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1333500" y="2159000"/>
            <a:ext cx="692150" cy="206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rade Verbindung mit Pfeil 20"/>
          <p:cNvCxnSpPr/>
          <p:nvPr/>
        </p:nvCxnSpPr>
        <p:spPr>
          <a:xfrm>
            <a:off x="6470650" y="1981200"/>
            <a:ext cx="838200" cy="23205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933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b="1" dirty="0" smtClean="0">
                <a:solidFill>
                  <a:schemeClr val="bg1"/>
                </a:solidFill>
              </a:rPr>
              <a:t>Seiten bearbeiten</a:t>
            </a:r>
            <a:endParaRPr lang="de-DE" b="1"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2294403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Optionen zum Bearbeiten einer Seite</a:t>
            </a:r>
            <a:endParaRPr lang="de-DE" sz="2400" dirty="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49</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9" name="Textfeld 18"/>
          <p:cNvSpPr txBox="1"/>
          <p:nvPr/>
        </p:nvSpPr>
        <p:spPr>
          <a:xfrm>
            <a:off x="603251" y="3599555"/>
            <a:ext cx="8322589" cy="2308324"/>
          </a:xfrm>
          <a:prstGeom prst="rect">
            <a:avLst/>
          </a:prstGeom>
          <a:noFill/>
        </p:spPr>
        <p:txBody>
          <a:bodyPr wrap="square" rtlCol="0">
            <a:spAutoFit/>
          </a:bodyPr>
          <a:lstStyle/>
          <a:p>
            <a:pPr marL="285750" indent="-285750">
              <a:buFont typeface="Arial" panose="020B0604020202020204" pitchFamily="34" charset="0"/>
              <a:buChar char="•"/>
            </a:pPr>
            <a:r>
              <a:rPr lang="de-DE" b="1" dirty="0" smtClean="0"/>
              <a:t>Bearbeiten: 	</a:t>
            </a:r>
            <a:r>
              <a:rPr lang="de-DE" dirty="0" smtClean="0"/>
              <a:t>öffnet Bearbeitung der Seite (prüfen: besser „Neue Version“ </a:t>
            </a:r>
            <a:br>
              <a:rPr lang="de-DE" dirty="0" smtClean="0"/>
            </a:br>
            <a:r>
              <a:rPr lang="de-DE" dirty="0" smtClean="0"/>
              <a:t>		nehmen? </a:t>
            </a:r>
            <a:r>
              <a:rPr lang="de-DE" dirty="0" smtClean="0">
                <a:sym typeface="Wingdings" panose="05000000000000000000" pitchFamily="2" charset="2"/>
              </a:rPr>
              <a:t> siehe entsprechendes Kapitel)</a:t>
            </a:r>
          </a:p>
          <a:p>
            <a:pPr marL="285750" indent="-285750">
              <a:buFont typeface="Arial" panose="020B0604020202020204" pitchFamily="34" charset="0"/>
              <a:buChar char="•"/>
            </a:pPr>
            <a:r>
              <a:rPr lang="de-DE" b="1" dirty="0" err="1" smtClean="0">
                <a:solidFill>
                  <a:schemeClr val="bg1">
                    <a:lumMod val="50000"/>
                  </a:schemeClr>
                </a:solidFill>
              </a:rPr>
              <a:t>QuickEdit</a:t>
            </a:r>
            <a:r>
              <a:rPr lang="de-DE" b="1" dirty="0">
                <a:solidFill>
                  <a:schemeClr val="bg1">
                    <a:lumMod val="50000"/>
                  </a:schemeClr>
                </a:solidFill>
              </a:rPr>
              <a:t>: </a:t>
            </a:r>
            <a:r>
              <a:rPr lang="de-DE" b="1" dirty="0"/>
              <a:t>	</a:t>
            </a:r>
            <a:r>
              <a:rPr lang="de-DE" dirty="0">
                <a:solidFill>
                  <a:srgbClr val="FF0000"/>
                </a:solidFill>
              </a:rPr>
              <a:t>nicht benutzen, f</a:t>
            </a:r>
            <a:r>
              <a:rPr lang="de-DE" dirty="0" smtClean="0">
                <a:solidFill>
                  <a:srgbClr val="FF0000"/>
                </a:solidFill>
              </a:rPr>
              <a:t>ehlerträchtig</a:t>
            </a:r>
          </a:p>
          <a:p>
            <a:pPr marL="285750" indent="-285750">
              <a:buFont typeface="Arial" panose="020B0604020202020204" pitchFamily="34" charset="0"/>
              <a:buChar char="•"/>
            </a:pPr>
            <a:r>
              <a:rPr lang="de-DE" b="1" dirty="0" smtClean="0"/>
              <a:t>Anschauen: </a:t>
            </a:r>
            <a:r>
              <a:rPr lang="de-DE" b="1" dirty="0"/>
              <a:t>	</a:t>
            </a:r>
            <a:r>
              <a:rPr lang="de-DE" dirty="0"/>
              <a:t>Seite wird im Frontend geöffnet</a:t>
            </a:r>
          </a:p>
          <a:p>
            <a:pPr marL="285750" indent="-285750">
              <a:buFont typeface="Arial" panose="020B0604020202020204" pitchFamily="34" charset="0"/>
              <a:buChar char="•"/>
            </a:pPr>
            <a:r>
              <a:rPr lang="de-DE" b="1" dirty="0" smtClean="0">
                <a:solidFill>
                  <a:schemeClr val="bg1">
                    <a:lumMod val="50000"/>
                  </a:schemeClr>
                </a:solidFill>
              </a:rPr>
              <a:t>Kopieren</a:t>
            </a:r>
            <a:r>
              <a:rPr lang="de-DE" b="1" dirty="0">
                <a:solidFill>
                  <a:schemeClr val="bg1">
                    <a:lumMod val="50000"/>
                  </a:schemeClr>
                </a:solidFill>
              </a:rPr>
              <a:t>: </a:t>
            </a:r>
            <a:r>
              <a:rPr lang="de-DE" b="1" dirty="0"/>
              <a:t>	</a:t>
            </a:r>
            <a:r>
              <a:rPr lang="de-DE" dirty="0">
                <a:solidFill>
                  <a:srgbClr val="FF0000"/>
                </a:solidFill>
              </a:rPr>
              <a:t>nicht benutzen, erzeugt Fehler</a:t>
            </a:r>
          </a:p>
          <a:p>
            <a:pPr marL="285750" indent="-285750">
              <a:buFont typeface="Arial" panose="020B0604020202020204" pitchFamily="34" charset="0"/>
              <a:buChar char="•"/>
            </a:pPr>
            <a:r>
              <a:rPr lang="de-DE" b="1" dirty="0" smtClean="0"/>
              <a:t>Neue </a:t>
            </a:r>
            <a:r>
              <a:rPr lang="de-DE" b="1" dirty="0"/>
              <a:t>Version: </a:t>
            </a:r>
            <a:r>
              <a:rPr lang="de-DE" dirty="0" smtClean="0"/>
              <a:t>anstatt Bearbeiten, ein </a:t>
            </a:r>
            <a:r>
              <a:rPr lang="de-DE" dirty="0"/>
              <a:t>neuer Entwurf wird parallel zur </a:t>
            </a:r>
            <a:r>
              <a:rPr lang="de-DE" dirty="0" smtClean="0"/>
              <a:t>		bestehenden </a:t>
            </a:r>
            <a:r>
              <a:rPr lang="de-DE" dirty="0"/>
              <a:t>Seite erzeugt </a:t>
            </a:r>
            <a:r>
              <a:rPr lang="de-DE" dirty="0" smtClean="0"/>
              <a:t/>
            </a:r>
            <a:br>
              <a:rPr lang="de-DE" dirty="0" smtClean="0"/>
            </a:br>
            <a:r>
              <a:rPr lang="de-DE" dirty="0" smtClean="0"/>
              <a:t>		</a:t>
            </a:r>
            <a:endParaRPr lang="de-DE" b="1"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58" y="1293428"/>
            <a:ext cx="8100394" cy="223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bgerundetes Rechteck 1"/>
          <p:cNvSpPr/>
          <p:nvPr/>
        </p:nvSpPr>
        <p:spPr>
          <a:xfrm>
            <a:off x="2088931" y="2751083"/>
            <a:ext cx="2372710" cy="5990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0205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Allgemeines</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5</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16" name="Textfeld 15"/>
          <p:cNvSpPr txBox="1"/>
          <p:nvPr/>
        </p:nvSpPr>
        <p:spPr>
          <a:xfrm>
            <a:off x="410088" y="1370154"/>
            <a:ext cx="7842763" cy="2031325"/>
          </a:xfrm>
          <a:prstGeom prst="rect">
            <a:avLst/>
          </a:prstGeom>
          <a:noFill/>
        </p:spPr>
        <p:txBody>
          <a:bodyPr wrap="square" rtlCol="0">
            <a:spAutoFit/>
          </a:bodyPr>
          <a:lstStyle/>
          <a:p>
            <a:pPr marL="342900" indent="-342900">
              <a:buFont typeface="+mj-lt"/>
              <a:buAutoNum type="arabicPeriod"/>
            </a:pPr>
            <a:endParaRPr lang="de-DE" dirty="0" smtClean="0"/>
          </a:p>
          <a:p>
            <a:pPr marL="342900" indent="-342900">
              <a:buFont typeface="Arial" panose="020B0604020202020204" pitchFamily="34" charset="0"/>
              <a:buChar char="•"/>
            </a:pPr>
            <a:r>
              <a:rPr lang="de-DE" dirty="0"/>
              <a:t>FAU-CMS: Wordpress</a:t>
            </a:r>
          </a:p>
          <a:p>
            <a:pPr marL="342900" indent="-342900">
              <a:buFont typeface="Arial" panose="020B0604020202020204" pitchFamily="34" charset="0"/>
              <a:buChar char="•"/>
            </a:pPr>
            <a:r>
              <a:rPr lang="de-DE" dirty="0"/>
              <a:t>Autoren und Admins (4-Augen-Prinzip)</a:t>
            </a:r>
          </a:p>
          <a:p>
            <a:pPr marL="342900" indent="-342900">
              <a:buFont typeface="Arial" panose="020B0604020202020204" pitchFamily="34" charset="0"/>
              <a:buChar char="•"/>
            </a:pPr>
            <a:r>
              <a:rPr lang="de-DE" dirty="0"/>
              <a:t>Übersetzungsworkflow (Web und PDF</a:t>
            </a:r>
            <a:r>
              <a:rPr lang="de-DE" dirty="0" smtClean="0"/>
              <a:t>) für fau.de</a:t>
            </a:r>
          </a:p>
          <a:p>
            <a:pPr marL="342900" indent="-342900">
              <a:buFont typeface="Arial" panose="020B0604020202020204" pitchFamily="34" charset="0"/>
              <a:buChar char="•"/>
            </a:pPr>
            <a:r>
              <a:rPr lang="de-DE" dirty="0" smtClean="0"/>
              <a:t>Dokumentenverwaltung teils über die </a:t>
            </a:r>
            <a:r>
              <a:rPr lang="de-DE" dirty="0" err="1" smtClean="0"/>
              <a:t>FAUbox</a:t>
            </a:r>
            <a:endParaRPr lang="de-DE" dirty="0"/>
          </a:p>
          <a:p>
            <a:endParaRPr lang="de-DE" dirty="0"/>
          </a:p>
          <a:p>
            <a:endParaRPr lang="de-DE" dirty="0"/>
          </a:p>
        </p:txBody>
      </p:sp>
    </p:spTree>
    <p:extLst>
      <p:ext uri="{BB962C8B-B14F-4D97-AF65-F5344CB8AC3E}">
        <p14:creationId xmlns:p14="http://schemas.microsoft.com/office/powerpoint/2010/main" val="2126169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Was ist eine „Neue Version“ im Unterschied zu „Seite bearbeiten“?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50</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0" name="Textfeld 9"/>
          <p:cNvSpPr txBox="1"/>
          <p:nvPr/>
        </p:nvSpPr>
        <p:spPr>
          <a:xfrm>
            <a:off x="427786" y="2113232"/>
            <a:ext cx="8646364" cy="3785652"/>
          </a:xfrm>
          <a:prstGeom prst="rect">
            <a:avLst/>
          </a:prstGeom>
          <a:noFill/>
        </p:spPr>
        <p:txBody>
          <a:bodyPr wrap="square" rtlCol="0">
            <a:spAutoFit/>
          </a:bodyPr>
          <a:lstStyle/>
          <a:p>
            <a:r>
              <a:rPr lang="de-DE" sz="1600" b="1" dirty="0" smtClean="0"/>
              <a:t>Eine „neue Version“ ist</a:t>
            </a:r>
          </a:p>
          <a:p>
            <a:pPr marL="285750" indent="-285750">
              <a:buFont typeface="Arial" panose="020B0604020202020204" pitchFamily="34" charset="0"/>
              <a:buChar char="•"/>
            </a:pPr>
            <a:r>
              <a:rPr lang="de-DE" sz="1600" dirty="0" smtClean="0"/>
              <a:t>ein nicht veröffentlichter </a:t>
            </a:r>
            <a:r>
              <a:rPr lang="de-DE" sz="1600" b="1" dirty="0" smtClean="0"/>
              <a:t>Entwurf</a:t>
            </a:r>
            <a:r>
              <a:rPr lang="de-DE" sz="1600" dirty="0" smtClean="0"/>
              <a:t>, parallel zur veröffentlichten Ursprungsseite gespeichert wird</a:t>
            </a:r>
          </a:p>
          <a:p>
            <a:pPr marL="285750" indent="-285750">
              <a:buFont typeface="Arial" panose="020B0604020202020204" pitchFamily="34" charset="0"/>
              <a:buChar char="•"/>
            </a:pPr>
            <a:r>
              <a:rPr lang="de-DE" sz="1600" dirty="0" smtClean="0"/>
              <a:t>wird mit Endung „-2“ in der Adresse gespeichert</a:t>
            </a:r>
          </a:p>
          <a:p>
            <a:pPr marL="285750" indent="-285750">
              <a:buFont typeface="Arial" panose="020B0604020202020204" pitchFamily="34" charset="0"/>
              <a:buChar char="•"/>
            </a:pPr>
            <a:r>
              <a:rPr lang="de-DE" sz="1600" dirty="0" smtClean="0"/>
              <a:t>Veröffentlichung des Entwurfs (nach Freigabe durch </a:t>
            </a:r>
            <a:r>
              <a:rPr lang="de-DE" sz="1600" dirty="0" err="1" smtClean="0"/>
              <a:t>Webredaktion</a:t>
            </a:r>
            <a:r>
              <a:rPr lang="de-DE" sz="1600" dirty="0" smtClean="0"/>
              <a:t>) überschreibt die ursprüngliche Seite</a:t>
            </a:r>
          </a:p>
          <a:p>
            <a:endParaRPr lang="de-DE" sz="1600" b="1" dirty="0" smtClean="0"/>
          </a:p>
          <a:p>
            <a:r>
              <a:rPr lang="de-DE" sz="1600" b="1" dirty="0" smtClean="0"/>
              <a:t>Verwendung einer neuen Version </a:t>
            </a:r>
          </a:p>
          <a:p>
            <a:pPr marL="342900" indent="-342900">
              <a:buFont typeface="Arial" panose="020B0604020202020204" pitchFamily="34" charset="0"/>
              <a:buChar char="•"/>
            </a:pPr>
            <a:r>
              <a:rPr lang="de-DE" sz="1600" dirty="0" smtClean="0"/>
              <a:t>bei umfassenden </a:t>
            </a:r>
            <a:r>
              <a:rPr lang="de-DE" sz="1600" dirty="0"/>
              <a:t>Änderungen </a:t>
            </a:r>
            <a:endParaRPr lang="de-DE" sz="1600" dirty="0" smtClean="0"/>
          </a:p>
          <a:p>
            <a:pPr marL="342900" indent="-342900">
              <a:buFont typeface="Arial" panose="020B0604020202020204" pitchFamily="34" charset="0"/>
              <a:buChar char="•"/>
            </a:pPr>
            <a:r>
              <a:rPr lang="de-DE" sz="1600" dirty="0" smtClean="0"/>
              <a:t>wenn </a:t>
            </a:r>
            <a:r>
              <a:rPr lang="de-DE" sz="1600" dirty="0"/>
              <a:t>die Arbeit an einer Seite unterbrochen werden soll </a:t>
            </a:r>
            <a:r>
              <a:rPr lang="de-DE" sz="1600" dirty="0" smtClean="0"/>
              <a:t>(</a:t>
            </a:r>
            <a:r>
              <a:rPr lang="de-DE" sz="1600" dirty="0"/>
              <a:t>Zwischenspeicher-Möglichkeit</a:t>
            </a:r>
            <a:r>
              <a:rPr lang="de-DE" sz="1600" dirty="0" smtClean="0"/>
              <a:t>)</a:t>
            </a:r>
          </a:p>
          <a:p>
            <a:endParaRPr lang="de-DE" sz="1600" b="1" dirty="0" smtClean="0"/>
          </a:p>
          <a:p>
            <a:r>
              <a:rPr lang="de-DE" sz="1600" b="1" dirty="0" smtClean="0"/>
              <a:t>Verwendung</a:t>
            </a:r>
            <a:r>
              <a:rPr lang="de-DE" sz="1600" dirty="0" smtClean="0"/>
              <a:t> </a:t>
            </a:r>
            <a:r>
              <a:rPr lang="de-DE" sz="1600" b="1" dirty="0" smtClean="0"/>
              <a:t>„Seite bearbeiten</a:t>
            </a:r>
            <a:endParaRPr lang="de-DE" sz="1600" b="1" dirty="0"/>
          </a:p>
          <a:p>
            <a:pPr marL="285750" indent="-285750">
              <a:buFont typeface="Arial" panose="020B0604020202020204" pitchFamily="34" charset="0"/>
              <a:buChar char="•"/>
            </a:pPr>
            <a:r>
              <a:rPr lang="de-DE" sz="1600" dirty="0" smtClean="0"/>
              <a:t>bei </a:t>
            </a:r>
            <a:r>
              <a:rPr lang="de-DE" sz="1600" dirty="0"/>
              <a:t>kleineren Änderungen (z.B. Datum ändern, Link korrigieren</a:t>
            </a:r>
            <a:r>
              <a:rPr lang="de-DE" sz="1600" dirty="0" smtClean="0"/>
              <a:t>)</a:t>
            </a:r>
          </a:p>
          <a:p>
            <a:endParaRPr lang="de-DE" sz="1600" dirty="0"/>
          </a:p>
          <a:p>
            <a:pPr marL="285750" indent="-285750">
              <a:buFont typeface="Arial" panose="020B0604020202020204" pitchFamily="34" charset="0"/>
              <a:buChar char="•"/>
            </a:pPr>
            <a:endParaRPr lang="de-DE" sz="1600" dirty="0"/>
          </a:p>
        </p:txBody>
      </p:sp>
    </p:spTree>
    <p:extLst>
      <p:ext uri="{BB962C8B-B14F-4D97-AF65-F5344CB8AC3E}">
        <p14:creationId xmlns:p14="http://schemas.microsoft.com/office/powerpoint/2010/main" val="2914971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51</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Welche Bearbeitung wofür?</a:t>
            </a:r>
          </a:p>
        </p:txBody>
      </p:sp>
      <p:graphicFrame>
        <p:nvGraphicFramePr>
          <p:cNvPr id="7" name="Tabelle 6"/>
          <p:cNvGraphicFramePr>
            <a:graphicFrameLocks noGrp="1"/>
          </p:cNvGraphicFramePr>
          <p:nvPr>
            <p:extLst>
              <p:ext uri="{D42A27DB-BD31-4B8C-83A1-F6EECF244321}">
                <p14:modId xmlns:p14="http://schemas.microsoft.com/office/powerpoint/2010/main" val="3672181112"/>
              </p:ext>
            </p:extLst>
          </p:nvPr>
        </p:nvGraphicFramePr>
        <p:xfrm>
          <a:off x="933449" y="1396999"/>
          <a:ext cx="7792861" cy="3903015"/>
        </p:xfrm>
        <a:graphic>
          <a:graphicData uri="http://schemas.openxmlformats.org/drawingml/2006/table">
            <a:tbl>
              <a:tblPr firstRow="1" bandRow="1">
                <a:tableStyleId>{5C22544A-7EE6-4342-B048-85BDC9FD1C3A}</a:tableStyleId>
              </a:tblPr>
              <a:tblGrid>
                <a:gridCol w="2425701">
                  <a:extLst>
                    <a:ext uri="{9D8B030D-6E8A-4147-A177-3AD203B41FA5}">
                      <a16:colId xmlns:a16="http://schemas.microsoft.com/office/drawing/2014/main" val="20000"/>
                    </a:ext>
                  </a:extLst>
                </a:gridCol>
                <a:gridCol w="2886689">
                  <a:extLst>
                    <a:ext uri="{9D8B030D-6E8A-4147-A177-3AD203B41FA5}">
                      <a16:colId xmlns:a16="http://schemas.microsoft.com/office/drawing/2014/main" val="20001"/>
                    </a:ext>
                  </a:extLst>
                </a:gridCol>
                <a:gridCol w="2480471">
                  <a:extLst>
                    <a:ext uri="{9D8B030D-6E8A-4147-A177-3AD203B41FA5}">
                      <a16:colId xmlns:a16="http://schemas.microsoft.com/office/drawing/2014/main" val="20002"/>
                    </a:ext>
                  </a:extLst>
                </a:gridCol>
              </a:tblGrid>
              <a:tr h="315879">
                <a:tc>
                  <a:txBody>
                    <a:bodyPr/>
                    <a:lstStyle/>
                    <a:p>
                      <a:endParaRPr lang="de-DE" dirty="0"/>
                    </a:p>
                  </a:txBody>
                  <a:tcPr/>
                </a:tc>
                <a:tc>
                  <a:txBody>
                    <a:bodyPr/>
                    <a:lstStyle/>
                    <a:p>
                      <a:r>
                        <a:rPr lang="de-DE" dirty="0" smtClean="0"/>
                        <a:t>Neue Version (= ein</a:t>
                      </a:r>
                      <a:r>
                        <a:rPr lang="de-DE" baseline="0" dirty="0" smtClean="0"/>
                        <a:t> nicht veröffentlichter Entwurf)</a:t>
                      </a:r>
                      <a:endParaRPr lang="de-DE" dirty="0"/>
                    </a:p>
                  </a:txBody>
                  <a:tcPr/>
                </a:tc>
                <a:tc>
                  <a:txBody>
                    <a:bodyPr/>
                    <a:lstStyle/>
                    <a:p>
                      <a:r>
                        <a:rPr lang="de-DE" dirty="0" smtClean="0"/>
                        <a:t>Seite bearbeiten</a:t>
                      </a:r>
                      <a:endParaRPr lang="de-DE" dirty="0"/>
                    </a:p>
                  </a:txBody>
                  <a:tcPr/>
                </a:tc>
                <a:extLst>
                  <a:ext uri="{0D108BD9-81ED-4DB2-BD59-A6C34878D82A}">
                    <a16:rowId xmlns:a16="http://schemas.microsoft.com/office/drawing/2014/main" val="10000"/>
                  </a:ext>
                </a:extLst>
              </a:tr>
              <a:tr h="804098">
                <a:tc>
                  <a:txBody>
                    <a:bodyPr/>
                    <a:lstStyle/>
                    <a:p>
                      <a:r>
                        <a:rPr lang="de-DE" sz="1600" b="1" dirty="0" smtClean="0"/>
                        <a:t>Speichern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t>ja</a:t>
                      </a:r>
                      <a:endParaRPr lang="de-DE" b="1" dirty="0"/>
                    </a:p>
                  </a:txBody>
                  <a:tcPr/>
                </a:tc>
                <a:tc>
                  <a:txBody>
                    <a:bodyPr/>
                    <a:lstStyle/>
                    <a:p>
                      <a:r>
                        <a:rPr lang="de-DE" b="1" dirty="0" smtClean="0">
                          <a:solidFill>
                            <a:srgbClr val="FF0000"/>
                          </a:solidFill>
                        </a:rPr>
                        <a:t>nein</a:t>
                      </a:r>
                      <a:endParaRPr lang="de-DE" b="1" dirty="0">
                        <a:solidFill>
                          <a:srgbClr val="FF0000"/>
                        </a:solidFill>
                      </a:endParaRPr>
                    </a:p>
                  </a:txBody>
                  <a:tcPr/>
                </a:tc>
                <a:extLst>
                  <a:ext uri="{0D108BD9-81ED-4DB2-BD59-A6C34878D82A}">
                    <a16:rowId xmlns:a16="http://schemas.microsoft.com/office/drawing/2014/main" val="10001"/>
                  </a:ext>
                </a:extLst>
              </a:tr>
              <a:tr h="618538">
                <a:tc>
                  <a:txBody>
                    <a:bodyPr/>
                    <a:lstStyle/>
                    <a:p>
                      <a:r>
                        <a:rPr lang="de-DE" sz="1600" b="1" dirty="0" smtClean="0"/>
                        <a:t>Prüfung</a:t>
                      </a:r>
                      <a:r>
                        <a:rPr lang="de-DE" sz="1600" b="1" baseline="0" dirty="0" smtClean="0"/>
                        <a:t> durch Webredaktion</a:t>
                      </a:r>
                      <a:endParaRPr lang="de-DE" sz="1600" b="1" dirty="0"/>
                    </a:p>
                  </a:txBody>
                  <a:tcPr/>
                </a:tc>
                <a:tc>
                  <a:txBody>
                    <a:bodyPr/>
                    <a:lstStyle/>
                    <a:p>
                      <a:r>
                        <a:rPr lang="de-DE" b="1" dirty="0" smtClean="0"/>
                        <a:t>ja</a:t>
                      </a:r>
                      <a:endParaRPr lang="de-DE" b="1" dirty="0"/>
                    </a:p>
                  </a:txBody>
                  <a:tcPr/>
                </a:tc>
                <a:tc>
                  <a:txBody>
                    <a:bodyPr/>
                    <a:lstStyle/>
                    <a:p>
                      <a:r>
                        <a:rPr lang="de-DE" b="1" dirty="0" smtClean="0">
                          <a:solidFill>
                            <a:srgbClr val="FF0000"/>
                          </a:solidFill>
                        </a:rPr>
                        <a:t>nein</a:t>
                      </a:r>
                      <a:endParaRPr lang="de-DE" b="1" dirty="0">
                        <a:solidFill>
                          <a:srgbClr val="FF0000"/>
                        </a:solidFill>
                      </a:endParaRPr>
                    </a:p>
                  </a:txBody>
                  <a:tcPr/>
                </a:tc>
                <a:extLst>
                  <a:ext uri="{0D108BD9-81ED-4DB2-BD59-A6C34878D82A}">
                    <a16:rowId xmlns:a16="http://schemas.microsoft.com/office/drawing/2014/main" val="10002"/>
                  </a:ext>
                </a:extLst>
              </a:tr>
              <a:tr h="618538">
                <a:tc>
                  <a:txBody>
                    <a:bodyPr/>
                    <a:lstStyle/>
                    <a:p>
                      <a:r>
                        <a:rPr lang="de-DE" sz="1600" b="1" baseline="0" dirty="0" smtClean="0"/>
                        <a:t>Änderungen online</a:t>
                      </a:r>
                      <a:endParaRPr lang="de-DE"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solidFill>
                            <a:srgbClr val="FF0000"/>
                          </a:solidFill>
                        </a:rPr>
                        <a:t>später</a:t>
                      </a:r>
                      <a:r>
                        <a:rPr lang="de-DE" baseline="0" dirty="0" smtClean="0"/>
                        <a:t> - </a:t>
                      </a:r>
                      <a:r>
                        <a:rPr lang="de-DE" dirty="0" smtClean="0"/>
                        <a:t>Freigabe durch </a:t>
                      </a:r>
                      <a:r>
                        <a:rPr lang="de-DE" dirty="0" err="1" smtClean="0"/>
                        <a:t>Webredaktion</a:t>
                      </a:r>
                      <a:endParaRPr lang="de-DE" dirty="0" smtClean="0"/>
                    </a:p>
                  </a:txBody>
                  <a:tcPr/>
                </a:tc>
                <a:tc>
                  <a:txBody>
                    <a:bodyPr/>
                    <a:lstStyle/>
                    <a:p>
                      <a:r>
                        <a:rPr lang="de-DE" b="1" dirty="0" smtClean="0">
                          <a:solidFill>
                            <a:schemeClr val="tx1"/>
                          </a:solidFill>
                        </a:rPr>
                        <a:t>sofort</a:t>
                      </a:r>
                      <a:endParaRPr lang="de-DE" b="1" dirty="0">
                        <a:solidFill>
                          <a:schemeClr val="tx1"/>
                        </a:solidFill>
                      </a:endParaRPr>
                    </a:p>
                  </a:txBody>
                  <a:tcPr/>
                </a:tc>
                <a:extLst>
                  <a:ext uri="{0D108BD9-81ED-4DB2-BD59-A6C34878D82A}">
                    <a16:rowId xmlns:a16="http://schemas.microsoft.com/office/drawing/2014/main" val="10003"/>
                  </a:ext>
                </a:extLst>
              </a:tr>
              <a:tr h="925899">
                <a:tc>
                  <a:txBody>
                    <a:bodyPr/>
                    <a:lstStyle/>
                    <a:p>
                      <a:r>
                        <a:rPr lang="de-DE" sz="1600" b="1" dirty="0" smtClean="0"/>
                        <a:t>Wann?</a:t>
                      </a:r>
                      <a:endParaRPr lang="de-DE" sz="1600" b="1" dirty="0"/>
                    </a:p>
                  </a:txBody>
                  <a:tcPr/>
                </a:tc>
                <a:tc>
                  <a:txBody>
                    <a:bodyPr/>
                    <a:lstStyle/>
                    <a:p>
                      <a:r>
                        <a:rPr lang="de-DE" dirty="0" smtClean="0"/>
                        <a:t>umfangreiche Änderungen</a:t>
                      </a:r>
                    </a:p>
                  </a:txBody>
                  <a:tcPr/>
                </a:tc>
                <a:tc>
                  <a:txBody>
                    <a:bodyPr/>
                    <a:lstStyle/>
                    <a:p>
                      <a:r>
                        <a:rPr lang="de-DE" dirty="0" smtClean="0"/>
                        <a:t>einfache Änderungen</a:t>
                      </a:r>
                      <a:endParaRPr lang="de-DE"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19140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060"/>
          <a:stretch/>
        </p:blipFill>
        <p:spPr bwMode="auto">
          <a:xfrm>
            <a:off x="454576" y="2098876"/>
            <a:ext cx="4562070" cy="381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a:t>(</a:t>
            </a:r>
            <a:r>
              <a:rPr lang="de-DE" sz="2400" dirty="0" smtClean="0"/>
              <a:t>Standard-)Seitenansicht im Backend</a:t>
            </a:r>
          </a:p>
          <a:p>
            <a:pPr marL="0" indent="0">
              <a:buNone/>
            </a:pP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52</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9" name="Rechteck 8"/>
          <p:cNvSpPr/>
          <p:nvPr/>
        </p:nvSpPr>
        <p:spPr>
          <a:xfrm>
            <a:off x="1315848" y="2142439"/>
            <a:ext cx="2920472" cy="342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1315848" y="3256975"/>
            <a:ext cx="3698046" cy="1485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357653" y="5167148"/>
            <a:ext cx="3009247" cy="570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102"/>
          <a:stretch/>
        </p:blipFill>
        <p:spPr bwMode="auto">
          <a:xfrm>
            <a:off x="5111083" y="2110188"/>
            <a:ext cx="3789477" cy="416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22"/>
          <p:cNvSpPr/>
          <p:nvPr/>
        </p:nvSpPr>
        <p:spPr>
          <a:xfrm>
            <a:off x="5620957" y="3138425"/>
            <a:ext cx="1188883" cy="3582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6888459" y="3908048"/>
            <a:ext cx="2106538" cy="1828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7038249" y="3609265"/>
            <a:ext cx="1345176" cy="2489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p:cNvCxnSpPr/>
          <p:nvPr/>
        </p:nvCxnSpPr>
        <p:spPr>
          <a:xfrm flipV="1">
            <a:off x="4016565" y="3746751"/>
            <a:ext cx="2989256" cy="1321274"/>
          </a:xfrm>
          <a:prstGeom prst="straightConnector1">
            <a:avLst/>
          </a:prstGeom>
          <a:ln w="1905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563596" y="2328907"/>
            <a:ext cx="1844832" cy="981224"/>
          </a:xfrm>
          <a:prstGeom prst="straightConnector1">
            <a:avLst/>
          </a:prstGeom>
          <a:ln w="1905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21" idx="1"/>
          </p:cNvCxnSpPr>
          <p:nvPr/>
        </p:nvCxnSpPr>
        <p:spPr>
          <a:xfrm>
            <a:off x="5111083" y="4190224"/>
            <a:ext cx="1680187" cy="594803"/>
          </a:xfrm>
          <a:prstGeom prst="straightConnector1">
            <a:avLst/>
          </a:prstGeom>
          <a:ln w="1905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65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a:stretch>
            <a:fillRect/>
          </a:stretch>
        </p:blipFill>
        <p:spPr>
          <a:xfrm>
            <a:off x="6272313" y="4468657"/>
            <a:ext cx="2695951" cy="590632"/>
          </a:xfrm>
          <a:prstGeom prst="rect">
            <a:avLst/>
          </a:prstGeom>
        </p:spPr>
      </p:pic>
      <p:sp>
        <p:nvSpPr>
          <p:cNvPr id="4" name="Inhaltsplatzhalter 3"/>
          <p:cNvSpPr>
            <a:spLocks noGrp="1"/>
          </p:cNvSpPr>
          <p:nvPr>
            <p:ph sz="quarter" idx="13"/>
          </p:nvPr>
        </p:nvSpPr>
        <p:spPr/>
        <p:txBody>
          <a:bodyPr/>
          <a:lstStyle/>
          <a:p>
            <a:pPr marL="0" indent="0">
              <a:buNone/>
            </a:pPr>
            <a:r>
              <a:rPr lang="de-DE" sz="2400" dirty="0" smtClean="0"/>
              <a:t>Empfohlene Einstellungen bei der Seitenansicht</a:t>
            </a:r>
          </a:p>
          <a:p>
            <a:pPr marL="342900" indent="-342900">
              <a:buFont typeface="Arial" panose="020B0604020202020204" pitchFamily="34" charset="0"/>
              <a:buChar char="•"/>
            </a:pPr>
            <a:endParaRPr lang="de-DE" sz="1800" b="0" dirty="0" smtClean="0"/>
          </a:p>
          <a:p>
            <a:pPr marL="342900" indent="-342900">
              <a:buFont typeface="Arial" panose="020B0604020202020204" pitchFamily="34" charset="0"/>
              <a:buChar char="•"/>
            </a:pPr>
            <a:r>
              <a:rPr lang="de-DE" sz="1800" b="0" dirty="0"/>
              <a:t>Aufgabenliste		(Arbeitsaufträge können vermerkt werden)</a:t>
            </a:r>
          </a:p>
          <a:p>
            <a:pPr marL="342900" indent="-342900">
              <a:buFont typeface="Arial" panose="020B0604020202020204" pitchFamily="34" charset="0"/>
              <a:buChar char="•"/>
            </a:pPr>
            <a:r>
              <a:rPr lang="de-DE" sz="1800" b="0" dirty="0" smtClean="0"/>
              <a:t>Seitenkategorien </a:t>
            </a:r>
            <a:r>
              <a:rPr lang="de-DE" sz="1800" b="0" dirty="0" smtClean="0"/>
              <a:t>	(zeigt </a:t>
            </a:r>
            <a:r>
              <a:rPr lang="de-DE" sz="1800" b="0" dirty="0" smtClean="0"/>
              <a:t>die Seitenkategorien an)</a:t>
            </a:r>
          </a:p>
          <a:p>
            <a:pPr marL="342900" indent="-342900">
              <a:buFont typeface="Arial" panose="020B0604020202020204" pitchFamily="34" charset="0"/>
              <a:buChar char="•"/>
            </a:pPr>
            <a:r>
              <a:rPr lang="de-DE" sz="1800" b="0" dirty="0" smtClean="0"/>
              <a:t>Seitenattribute		(zeigt Stelle im Seitenbaum und Template an)</a:t>
            </a:r>
          </a:p>
          <a:p>
            <a:pPr marL="342900" indent="-342900">
              <a:buFont typeface="Arial" panose="020B0604020202020204" pitchFamily="34" charset="0"/>
              <a:buChar char="•"/>
            </a:pPr>
            <a:r>
              <a:rPr lang="de-DE" sz="1800" b="0" dirty="0" smtClean="0"/>
              <a:t>Kontaktinformationen	(zeigt die IDs der Kontakte/Personenvisitenkarten an) </a:t>
            </a:r>
            <a:endParaRPr lang="de-DE" sz="1800" b="0" dirty="0" smtClean="0"/>
          </a:p>
          <a:p>
            <a:pPr marL="342900" indent="-342900">
              <a:buFont typeface="Arial" panose="020B0604020202020204" pitchFamily="34" charset="0"/>
              <a:buChar char="•"/>
            </a:pPr>
            <a:r>
              <a:rPr lang="de-DE" sz="1800" b="0" dirty="0"/>
              <a:t>Untertitel		(Untertitel der Seite – muss ausgefüllt sein)</a:t>
            </a:r>
          </a:p>
          <a:p>
            <a:pPr marL="342900" indent="-342900">
              <a:buFont typeface="Arial" panose="020B0604020202020204" pitchFamily="34" charset="0"/>
              <a:buChar char="•"/>
            </a:pPr>
            <a:r>
              <a:rPr lang="de-DE" sz="1800" b="0" dirty="0" smtClean="0"/>
              <a:t>Revisionen		(Anzeige der letzten Versionen der Seite)</a:t>
            </a:r>
          </a:p>
          <a:p>
            <a:pPr marL="342900" indent="-342900">
              <a:buFont typeface="Arial" panose="020B0604020202020204" pitchFamily="34" charset="0"/>
              <a:buChar char="•"/>
            </a:pPr>
            <a:r>
              <a:rPr lang="de-DE" sz="1800" b="0" dirty="0" smtClean="0"/>
              <a:t>Sidebar		(Bearbeitung der Sidebar)</a:t>
            </a:r>
          </a:p>
          <a:p>
            <a:pPr marL="342900" indent="-342900">
              <a:buFont typeface="Arial" panose="020B0604020202020204" pitchFamily="34" charset="0"/>
              <a:buChar char="•"/>
            </a:pPr>
            <a:r>
              <a:rPr lang="de-DE" sz="1800" b="0" dirty="0" smtClean="0"/>
              <a:t>Redaktionelle Kommentare (Kommentare zur Seite einfügen</a:t>
            </a:r>
            <a:r>
              <a:rPr lang="de-DE" sz="1800" b="0" dirty="0" smtClean="0"/>
              <a:t>)</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53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8" name="Abgerundetes Rechteck 17"/>
          <p:cNvSpPr/>
          <p:nvPr/>
        </p:nvSpPr>
        <p:spPr>
          <a:xfrm>
            <a:off x="7464396" y="4581702"/>
            <a:ext cx="1503868" cy="43153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3"/>
          <a:stretch>
            <a:fillRect/>
          </a:stretch>
        </p:blipFill>
        <p:spPr>
          <a:xfrm>
            <a:off x="513478" y="5059289"/>
            <a:ext cx="8387082" cy="1418555"/>
          </a:xfrm>
          <a:prstGeom prst="rect">
            <a:avLst/>
          </a:prstGeom>
        </p:spPr>
      </p:pic>
    </p:spTree>
    <p:extLst>
      <p:ext uri="{BB962C8B-B14F-4D97-AF65-F5344CB8AC3E}">
        <p14:creationId xmlns:p14="http://schemas.microsoft.com/office/powerpoint/2010/main" val="196652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b="1" dirty="0" smtClean="0">
                <a:solidFill>
                  <a:schemeClr val="bg1"/>
                </a:solidFill>
              </a:rPr>
              <a:t>Neue Version erstellen</a:t>
            </a:r>
            <a:endParaRPr lang="de-DE" b="1"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3215977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25" y="2071688"/>
            <a:ext cx="4162425" cy="355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9376"/>
          <a:stretch/>
        </p:blipFill>
        <p:spPr bwMode="auto">
          <a:xfrm>
            <a:off x="296449" y="2055174"/>
            <a:ext cx="4506288" cy="333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55</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Neue Version erzeugen</a:t>
            </a:r>
          </a:p>
          <a:p>
            <a:pPr marL="0" indent="0">
              <a:buNone/>
            </a:pPr>
            <a:r>
              <a:rPr lang="de-DE" sz="2400" b="0" dirty="0"/>
              <a:t>Zwei mögliche Wege</a:t>
            </a:r>
            <a:r>
              <a:rPr lang="de-DE" sz="2400" b="0" dirty="0" smtClean="0"/>
              <a:t>:</a:t>
            </a:r>
            <a:endParaRPr lang="de-DE" sz="2400" b="0" dirty="0"/>
          </a:p>
        </p:txBody>
      </p:sp>
      <p:sp>
        <p:nvSpPr>
          <p:cNvPr id="12" name="Rechteck 11"/>
          <p:cNvSpPr/>
          <p:nvPr/>
        </p:nvSpPr>
        <p:spPr>
          <a:xfrm>
            <a:off x="1578634" y="4145036"/>
            <a:ext cx="2170025" cy="324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7452320" y="4005064"/>
            <a:ext cx="555627" cy="176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4117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604836" y="3832800"/>
            <a:ext cx="2575875" cy="2717018"/>
          </a:xfrm>
          <a:prstGeom prst="rect">
            <a:avLst/>
          </a:prstGeom>
        </p:spPr>
      </p:pic>
      <p:pic>
        <p:nvPicPr>
          <p:cNvPr id="3" name="Grafik 2"/>
          <p:cNvPicPr>
            <a:picLocks noChangeAspect="1"/>
          </p:cNvPicPr>
          <p:nvPr/>
        </p:nvPicPr>
        <p:blipFill>
          <a:blip r:embed="rId4"/>
          <a:stretch>
            <a:fillRect/>
          </a:stretch>
        </p:blipFill>
        <p:spPr>
          <a:xfrm>
            <a:off x="604837" y="1340659"/>
            <a:ext cx="2575875" cy="2479498"/>
          </a:xfrm>
          <a:prstGeom prst="rect">
            <a:avLst/>
          </a:prstGeom>
        </p:spPr>
      </p:pic>
      <p:sp>
        <p:nvSpPr>
          <p:cNvPr id="4" name="Inhaltsplatzhalter 3"/>
          <p:cNvSpPr>
            <a:spLocks noGrp="1"/>
          </p:cNvSpPr>
          <p:nvPr>
            <p:ph sz="quarter" idx="13"/>
          </p:nvPr>
        </p:nvSpPr>
        <p:spPr/>
        <p:txBody>
          <a:bodyPr/>
          <a:lstStyle/>
          <a:p>
            <a:pPr marL="0" indent="0">
              <a:buNone/>
            </a:pPr>
            <a:r>
              <a:rPr lang="de-DE" sz="2400" dirty="0" smtClean="0"/>
              <a:t>Entwurf – Speichern, Vorschau, Vorlegen</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56</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3651250" y="1495722"/>
            <a:ext cx="5378450" cy="2462213"/>
          </a:xfrm>
          <a:prstGeom prst="rect">
            <a:avLst/>
          </a:prstGeom>
          <a:noFill/>
        </p:spPr>
        <p:txBody>
          <a:bodyPr wrap="square" rtlCol="0">
            <a:spAutoFit/>
          </a:bodyPr>
          <a:lstStyle/>
          <a:p>
            <a:pPr marL="285750" indent="-285750">
              <a:buFont typeface="Arial" panose="020B0604020202020204" pitchFamily="34" charset="0"/>
              <a:buChar char="•"/>
            </a:pPr>
            <a:r>
              <a:rPr lang="de-DE" sz="1400" b="1" dirty="0" smtClean="0"/>
              <a:t>Speichern: 	</a:t>
            </a:r>
            <a:r>
              <a:rPr lang="de-DE" sz="1400" dirty="0" smtClean="0">
                <a:solidFill>
                  <a:srgbClr val="FF0000"/>
                </a:solidFill>
              </a:rPr>
              <a:t>nur bei Entwürfen möglich </a:t>
            </a:r>
            <a:r>
              <a:rPr lang="de-DE" sz="1400" dirty="0" smtClean="0"/>
              <a:t/>
            </a:r>
            <a:br>
              <a:rPr lang="de-DE" sz="1400" dirty="0" smtClean="0"/>
            </a:br>
            <a:r>
              <a:rPr lang="de-DE" sz="1400" dirty="0" smtClean="0"/>
              <a:t>		(Entwurf = neue Version einer Seite)</a:t>
            </a:r>
          </a:p>
          <a:p>
            <a:pPr marL="285750" indent="-285750">
              <a:buFont typeface="Arial" panose="020B0604020202020204" pitchFamily="34" charset="0"/>
              <a:buChar char="•"/>
            </a:pPr>
            <a:r>
              <a:rPr lang="de-DE" sz="1400" b="1" dirty="0" smtClean="0"/>
              <a:t>Vorschau: 	</a:t>
            </a:r>
            <a:r>
              <a:rPr lang="de-DE" sz="1400" dirty="0" smtClean="0"/>
              <a:t>zeigt das Aussehen der Seite im Frontend</a:t>
            </a:r>
            <a:br>
              <a:rPr lang="de-DE" sz="1400" dirty="0" smtClean="0"/>
            </a:br>
            <a:r>
              <a:rPr lang="de-DE" sz="1400" dirty="0" smtClean="0"/>
              <a:t>		öffnet in einem neuen Fenster</a:t>
            </a:r>
          </a:p>
          <a:p>
            <a:pPr marL="285750" indent="-285750">
              <a:buFont typeface="Arial" panose="020B0604020202020204" pitchFamily="34" charset="0"/>
              <a:buChar char="•"/>
            </a:pPr>
            <a:r>
              <a:rPr lang="de-DE" sz="1400" b="1" dirty="0" smtClean="0"/>
              <a:t>Status: 	Entwurf</a:t>
            </a:r>
            <a:r>
              <a:rPr lang="de-DE" sz="1400" dirty="0" smtClean="0"/>
              <a:t>, d.h. nur im System sichtbar</a:t>
            </a:r>
          </a:p>
          <a:p>
            <a:pPr marL="285750" indent="-285750">
              <a:buFont typeface="Arial" panose="020B0604020202020204" pitchFamily="34" charset="0"/>
              <a:buChar char="•"/>
            </a:pPr>
            <a:r>
              <a:rPr lang="de-DE" sz="1400" b="1" dirty="0" smtClean="0"/>
              <a:t>Sichtbarkeit:	</a:t>
            </a:r>
            <a:r>
              <a:rPr lang="de-DE" sz="1400" dirty="0" smtClean="0"/>
              <a:t>öffentlich, d.h. für jeder man sichtbar </a:t>
            </a:r>
            <a:r>
              <a:rPr lang="de-DE" sz="1400" dirty="0"/>
              <a:t>	</a:t>
            </a:r>
            <a:endParaRPr lang="de-DE" sz="1400" dirty="0" smtClean="0"/>
          </a:p>
          <a:p>
            <a:pPr marL="285750" indent="-285750">
              <a:buFont typeface="Arial" panose="020B0604020202020204" pitchFamily="34" charset="0"/>
              <a:buChar char="•"/>
            </a:pPr>
            <a:r>
              <a:rPr lang="de-DE" sz="1400" b="1" dirty="0" smtClean="0"/>
              <a:t>In den Papierkorb legen: </a:t>
            </a:r>
            <a:r>
              <a:rPr lang="de-DE" sz="1400" dirty="0" smtClean="0"/>
              <a:t>Seite löschen</a:t>
            </a:r>
          </a:p>
          <a:p>
            <a:pPr marL="285750" indent="-285750">
              <a:buFont typeface="Arial" panose="020B0604020202020204" pitchFamily="34" charset="0"/>
              <a:buChar char="•"/>
            </a:pPr>
            <a:r>
              <a:rPr lang="de-DE" sz="1400" b="1" dirty="0" smtClean="0"/>
              <a:t>Zur Revision vorlegen: </a:t>
            </a:r>
            <a:r>
              <a:rPr lang="de-DE" sz="1400" dirty="0" smtClean="0"/>
              <a:t>schickt den Entwurf zur Freigabe 		und Veröffentlichung an die 			</a:t>
            </a:r>
            <a:r>
              <a:rPr lang="de-DE" sz="1400" dirty="0" err="1" smtClean="0"/>
              <a:t>Webredaktion</a:t>
            </a:r>
            <a:r>
              <a:rPr lang="de-DE" sz="1400" dirty="0" smtClean="0"/>
              <a:t> notfalls (!) mehrfach möglich</a:t>
            </a:r>
            <a:endParaRPr lang="de-DE" sz="1400" b="1" u="sng" dirty="0" smtClean="0"/>
          </a:p>
        </p:txBody>
      </p:sp>
      <p:sp>
        <p:nvSpPr>
          <p:cNvPr id="9" name="Rechteck 8"/>
          <p:cNvSpPr/>
          <p:nvPr/>
        </p:nvSpPr>
        <p:spPr>
          <a:xfrm>
            <a:off x="721796" y="2059845"/>
            <a:ext cx="2133600" cy="3654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721796" y="4589715"/>
            <a:ext cx="2133600" cy="3654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651250" y="4351178"/>
            <a:ext cx="5187950" cy="2031325"/>
          </a:xfrm>
          <a:prstGeom prst="rect">
            <a:avLst/>
          </a:prstGeom>
          <a:noFill/>
        </p:spPr>
        <p:txBody>
          <a:bodyPr wrap="square" rtlCol="0">
            <a:spAutoFit/>
          </a:bodyPr>
          <a:lstStyle/>
          <a:p>
            <a:r>
              <a:rPr lang="de-DE" sz="1400" dirty="0" smtClean="0"/>
              <a:t>Status der Seite ändert sich </a:t>
            </a:r>
            <a:r>
              <a:rPr lang="de-DE" sz="1400" b="1" dirty="0" smtClean="0"/>
              <a:t>nach dem Vorlegen als Revision</a:t>
            </a:r>
            <a:r>
              <a:rPr lang="de-DE" sz="1400" dirty="0" smtClean="0"/>
              <a:t>:</a:t>
            </a:r>
            <a:br>
              <a:rPr lang="de-DE" sz="1400" dirty="0" smtClean="0"/>
            </a:br>
            <a:endParaRPr lang="de-DE" sz="1400" dirty="0" smtClean="0"/>
          </a:p>
          <a:p>
            <a:pPr marL="285750" indent="-285750">
              <a:buFont typeface="Arial" panose="020B0604020202020204" pitchFamily="34" charset="0"/>
              <a:buChar char="•"/>
            </a:pPr>
            <a:r>
              <a:rPr lang="de-DE" sz="1400" dirty="0"/>
              <a:t>Der Entwurf landet im Dashboard der </a:t>
            </a:r>
            <a:r>
              <a:rPr lang="de-DE" sz="1400" dirty="0" err="1"/>
              <a:t>Webredaktion</a:t>
            </a:r>
            <a:r>
              <a:rPr lang="de-DE" sz="1400" dirty="0"/>
              <a:t> bei den ausstehenden Reviews.</a:t>
            </a:r>
          </a:p>
          <a:p>
            <a:pPr marL="285750" indent="-285750">
              <a:buFont typeface="Arial" panose="020B0604020202020204" pitchFamily="34" charset="0"/>
              <a:buChar char="•"/>
            </a:pPr>
            <a:r>
              <a:rPr lang="de-DE" sz="1400" dirty="0" err="1" smtClean="0"/>
              <a:t>Webredaktion</a:t>
            </a:r>
            <a:r>
              <a:rPr lang="de-DE" sz="1400" dirty="0" smtClean="0"/>
              <a:t> </a:t>
            </a:r>
            <a:r>
              <a:rPr lang="de-DE" sz="1400" dirty="0"/>
              <a:t>erhält eine </a:t>
            </a:r>
            <a:r>
              <a:rPr lang="de-DE" sz="1400" dirty="0" smtClean="0"/>
              <a:t>E-Mail-Benachrichtigung</a:t>
            </a:r>
          </a:p>
          <a:p>
            <a:pPr marL="285750" indent="-285750">
              <a:buFont typeface="Arial" panose="020B0604020202020204" pitchFamily="34" charset="0"/>
              <a:buChar char="•"/>
            </a:pPr>
            <a:r>
              <a:rPr lang="de-DE" sz="1400" dirty="0" err="1" smtClean="0"/>
              <a:t>Webredaktion</a:t>
            </a:r>
            <a:r>
              <a:rPr lang="de-DE" sz="1400" dirty="0" smtClean="0"/>
              <a:t> gibt nach Prüfung des Entwurfes diesen „frei“ </a:t>
            </a:r>
            <a:br>
              <a:rPr lang="de-DE" sz="1400" dirty="0" smtClean="0"/>
            </a:br>
            <a:r>
              <a:rPr lang="de-DE" sz="1400" dirty="0" smtClean="0"/>
              <a:t>–&gt; </a:t>
            </a:r>
            <a:r>
              <a:rPr lang="de-DE" sz="1400" b="1" dirty="0" smtClean="0"/>
              <a:t>Seite wird von </a:t>
            </a:r>
            <a:r>
              <a:rPr lang="de-DE" sz="1400" b="1" dirty="0" err="1" smtClean="0"/>
              <a:t>Webredaktion</a:t>
            </a:r>
            <a:r>
              <a:rPr lang="de-DE" sz="1400" b="1" dirty="0" smtClean="0"/>
              <a:t> veröffentlicht</a:t>
            </a:r>
          </a:p>
          <a:p>
            <a:pPr marL="285750" indent="-285750">
              <a:buFont typeface="Arial" panose="020B0604020202020204" pitchFamily="34" charset="0"/>
              <a:buChar char="•"/>
            </a:pPr>
            <a:endParaRPr lang="de-DE" sz="1400" dirty="0"/>
          </a:p>
          <a:p>
            <a:endParaRPr lang="de-DE" sz="1400" dirty="0"/>
          </a:p>
        </p:txBody>
      </p:sp>
      <p:cxnSp>
        <p:nvCxnSpPr>
          <p:cNvPr id="17" name="Gerade Verbindung mit Pfeil 16"/>
          <p:cNvCxnSpPr/>
          <p:nvPr/>
        </p:nvCxnSpPr>
        <p:spPr>
          <a:xfrm flipH="1">
            <a:off x="2113912" y="3327400"/>
            <a:ext cx="581664" cy="1023778"/>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736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b="1" dirty="0" smtClean="0">
                <a:solidFill>
                  <a:schemeClr val="bg1"/>
                </a:solidFill>
              </a:rPr>
              <a:t>Seite direkt bearbeiten</a:t>
            </a:r>
            <a:endParaRPr lang="de-DE" b="1" dirty="0">
              <a:solidFill>
                <a:schemeClr val="bg1"/>
              </a:solidFill>
            </a:endParaRP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548326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77" y="2430972"/>
            <a:ext cx="3660856" cy="279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Inhaltsplatzhalter 1"/>
          <p:cNvSpPr>
            <a:spLocks noGrp="1"/>
          </p:cNvSpPr>
          <p:nvPr>
            <p:ph sz="quarter" idx="13"/>
          </p:nvPr>
        </p:nvSpPr>
        <p:spPr/>
        <p:txBody>
          <a:bodyPr/>
          <a:lstStyle/>
          <a:p>
            <a:pPr marL="0" indent="0">
              <a:buNone/>
            </a:pPr>
            <a:r>
              <a:rPr lang="de-DE" sz="2400" dirty="0" smtClean="0"/>
              <a:t>Seite bearbeiten</a:t>
            </a:r>
          </a:p>
          <a:p>
            <a:pPr marL="0" indent="0">
              <a:buNone/>
            </a:pPr>
            <a:r>
              <a:rPr lang="de-DE" sz="2000" b="0" dirty="0" smtClean="0"/>
              <a:t>2 zwei </a:t>
            </a:r>
            <a:r>
              <a:rPr lang="de-DE" sz="2000" b="0" dirty="0"/>
              <a:t>mögliche Wege:</a:t>
            </a:r>
          </a:p>
          <a:p>
            <a:endParaRPr lang="de-DE"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58</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8" name="Rechteck 7"/>
          <p:cNvSpPr/>
          <p:nvPr/>
        </p:nvSpPr>
        <p:spPr>
          <a:xfrm>
            <a:off x="1727200" y="4832350"/>
            <a:ext cx="527050" cy="165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079" y="2430972"/>
            <a:ext cx="4375481" cy="2738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2" name="Rechteck 11"/>
          <p:cNvSpPr/>
          <p:nvPr/>
        </p:nvSpPr>
        <p:spPr>
          <a:xfrm>
            <a:off x="6820769" y="2652980"/>
            <a:ext cx="889644" cy="231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627972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Seite bearbeiten  - Änderungen speichern/aktualisieren</a:t>
            </a:r>
          </a:p>
          <a:p>
            <a:pPr marL="0" indent="0">
              <a:buNone/>
            </a:pPr>
            <a:endParaRPr lang="de-DE"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59</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83" y="1571176"/>
            <a:ext cx="2828918" cy="358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115443" y="1695316"/>
            <a:ext cx="6100578" cy="4278094"/>
          </a:xfrm>
          <a:prstGeom prst="rect">
            <a:avLst/>
          </a:prstGeom>
          <a:noFill/>
        </p:spPr>
        <p:txBody>
          <a:bodyPr wrap="square" rtlCol="0">
            <a:spAutoFit/>
          </a:bodyPr>
          <a:lstStyle/>
          <a:p>
            <a:pPr marL="285750" indent="-285750">
              <a:buFont typeface="Arial" panose="020B0604020202020204" pitchFamily="34" charset="0"/>
              <a:buChar char="•"/>
            </a:pPr>
            <a:r>
              <a:rPr lang="de-DE" sz="1600" b="1" dirty="0" smtClean="0"/>
              <a:t>Vorschau: </a:t>
            </a:r>
            <a:r>
              <a:rPr lang="de-DE" sz="1600" dirty="0" smtClean="0"/>
              <a:t>öffnet </a:t>
            </a:r>
            <a:r>
              <a:rPr lang="de-DE" sz="1600" dirty="0"/>
              <a:t>in einem neuen </a:t>
            </a:r>
            <a:r>
              <a:rPr lang="de-DE" sz="1600" dirty="0" smtClean="0"/>
              <a:t>Tab. </a:t>
            </a:r>
            <a:r>
              <a:rPr lang="en-US" sz="1600" dirty="0" smtClean="0">
                <a:solidFill>
                  <a:srgbClr val="FF0000"/>
                </a:solidFill>
              </a:rPr>
              <a:t>!</a:t>
            </a:r>
            <a:r>
              <a:rPr lang="en-US" sz="1600" dirty="0" smtClean="0"/>
              <a:t> </a:t>
            </a:r>
            <a:r>
              <a:rPr lang="en-US" sz="1600" dirty="0" err="1" smtClean="0"/>
              <a:t>Immer</a:t>
            </a:r>
            <a:r>
              <a:rPr lang="en-US" sz="1600" dirty="0" smtClean="0"/>
              <a:t> </a:t>
            </a:r>
            <a:r>
              <a:rPr lang="en-US" sz="1600" dirty="0" err="1" smtClean="0"/>
              <a:t>neu</a:t>
            </a:r>
            <a:r>
              <a:rPr lang="en-US" sz="1600" dirty="0" smtClean="0"/>
              <a:t> </a:t>
            </a:r>
            <a:r>
              <a:rPr lang="en-US" sz="1600" dirty="0" err="1" smtClean="0"/>
              <a:t>öffnen</a:t>
            </a:r>
            <a:r>
              <a:rPr lang="en-US" sz="1600" dirty="0" smtClean="0"/>
              <a:t>, </a:t>
            </a:r>
            <a:r>
              <a:rPr lang="en-US" sz="1600" dirty="0" err="1" smtClean="0"/>
              <a:t>sonst</a:t>
            </a:r>
            <a:r>
              <a:rPr lang="en-US" sz="1600" dirty="0" smtClean="0"/>
              <a:t> </a:t>
            </a:r>
            <a:r>
              <a:rPr lang="en-US" sz="1600" dirty="0" err="1" smtClean="0"/>
              <a:t>Probleme</a:t>
            </a:r>
            <a:r>
              <a:rPr lang="en-US" sz="1600" dirty="0" smtClean="0"/>
              <a:t> </a:t>
            </a:r>
            <a:r>
              <a:rPr lang="en-US" sz="1600" dirty="0" err="1" smtClean="0"/>
              <a:t>mit</a:t>
            </a:r>
            <a:r>
              <a:rPr lang="en-US" sz="1600" dirty="0" smtClean="0"/>
              <a:t> </a:t>
            </a:r>
            <a:r>
              <a:rPr lang="en-US" sz="1600" dirty="0" err="1" smtClean="0"/>
              <a:t>Kontakten</a:t>
            </a:r>
            <a:r>
              <a:rPr lang="en-US" sz="1600" dirty="0" smtClean="0"/>
              <a:t> und Sidebar </a:t>
            </a:r>
            <a:r>
              <a:rPr lang="en-US" sz="1600" dirty="0" smtClean="0">
                <a:solidFill>
                  <a:srgbClr val="FF0000"/>
                </a:solidFill>
              </a:rPr>
              <a:t>!</a:t>
            </a:r>
            <a:endParaRPr lang="de-DE" sz="1600" dirty="0">
              <a:solidFill>
                <a:srgbClr val="FF0000"/>
              </a:solidFill>
            </a:endParaRP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t>Status:</a:t>
            </a:r>
            <a:r>
              <a:rPr lang="de-DE" sz="1600" dirty="0" smtClean="0"/>
              <a:t> Veröffentlicht = Seite ist sichtbar</a:t>
            </a:r>
          </a:p>
          <a:p>
            <a:pPr marL="285750" indent="-285750">
              <a:buFont typeface="Arial" panose="020B0604020202020204" pitchFamily="34" charset="0"/>
              <a:buChar char="•"/>
            </a:pPr>
            <a:endParaRPr lang="de-DE" sz="1600" dirty="0" smtClean="0">
              <a:solidFill>
                <a:schemeClr val="bg1">
                  <a:lumMod val="50000"/>
                </a:schemeClr>
              </a:solidFill>
            </a:endParaRPr>
          </a:p>
          <a:p>
            <a:pPr marL="285750" indent="-285750">
              <a:buFont typeface="Arial" panose="020B0604020202020204" pitchFamily="34" charset="0"/>
              <a:buChar char="•"/>
            </a:pPr>
            <a:r>
              <a:rPr lang="de-DE" sz="1600" dirty="0" smtClean="0">
                <a:solidFill>
                  <a:schemeClr val="bg1">
                    <a:lumMod val="50000"/>
                  </a:schemeClr>
                </a:solidFill>
              </a:rPr>
              <a:t>Sichtbarkeit:	nicht relevant</a:t>
            </a: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t>Revisionen:</a:t>
            </a:r>
            <a:r>
              <a:rPr lang="de-DE" sz="1600" dirty="0" smtClean="0"/>
              <a:t>	Bearbeitungshistorie, Änderungen widerrufen</a:t>
            </a: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t>Veröffentlicht am: </a:t>
            </a:r>
            <a:r>
              <a:rPr lang="de-DE" sz="1600" dirty="0" smtClean="0"/>
              <a:t>Erstelldatum</a:t>
            </a: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t>Berechtigung: </a:t>
            </a:r>
            <a:r>
              <a:rPr lang="de-DE" sz="1600" dirty="0" smtClean="0"/>
              <a:t>	zeigt Zugriffsschutz für interne Seiten</a:t>
            </a: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solidFill>
                  <a:schemeClr val="bg1">
                    <a:lumMod val="50000"/>
                  </a:schemeClr>
                </a:solidFill>
              </a:rPr>
              <a:t>Netzwerkweite </a:t>
            </a:r>
            <a:r>
              <a:rPr lang="de-DE" sz="1600" b="1" dirty="0" err="1" smtClean="0">
                <a:solidFill>
                  <a:schemeClr val="bg1">
                    <a:lumMod val="50000"/>
                  </a:schemeClr>
                </a:solidFill>
              </a:rPr>
              <a:t>Versionierung</a:t>
            </a:r>
            <a:r>
              <a:rPr lang="de-DE" sz="1600" b="1" dirty="0" smtClean="0">
                <a:solidFill>
                  <a:schemeClr val="bg1">
                    <a:lumMod val="50000"/>
                  </a:schemeClr>
                </a:solidFill>
              </a:rPr>
              <a:t>: nur für </a:t>
            </a:r>
            <a:r>
              <a:rPr lang="de-DE" sz="1600" b="1" dirty="0" err="1" smtClean="0">
                <a:solidFill>
                  <a:schemeClr val="bg1">
                    <a:lumMod val="50000"/>
                  </a:schemeClr>
                </a:solidFill>
              </a:rPr>
              <a:t>Webredaktion</a:t>
            </a:r>
            <a:endParaRPr lang="de-DE" sz="1600" dirty="0" smtClean="0">
              <a:solidFill>
                <a:schemeClr val="bg1">
                  <a:lumMod val="50000"/>
                </a:schemeClr>
              </a:solidFill>
            </a:endParaRPr>
          </a:p>
          <a:p>
            <a:pPr marL="285750" indent="-285750">
              <a:buFont typeface="Arial" panose="020B0604020202020204" pitchFamily="34" charset="0"/>
              <a:buChar char="•"/>
            </a:pPr>
            <a:endParaRPr lang="de-DE" sz="1600" b="1" dirty="0" smtClean="0"/>
          </a:p>
          <a:p>
            <a:pPr marL="285750" indent="-285750">
              <a:buFont typeface="Arial" panose="020B0604020202020204" pitchFamily="34" charset="0"/>
              <a:buChar char="•"/>
            </a:pPr>
            <a:r>
              <a:rPr lang="de-DE" sz="1600" b="1" dirty="0" smtClean="0"/>
              <a:t>Aktualisieren:</a:t>
            </a:r>
            <a:r>
              <a:rPr lang="de-DE" sz="1600" dirty="0" smtClean="0"/>
              <a:t>	Änderungen werden sofort übernommen und sichtbar (kein Speichern und kein Entwurf)</a:t>
            </a:r>
            <a:endParaRPr lang="de-DE" sz="1600" dirty="0"/>
          </a:p>
        </p:txBody>
      </p:sp>
    </p:spTree>
    <p:extLst>
      <p:ext uri="{BB962C8B-B14F-4D97-AF65-F5344CB8AC3E}">
        <p14:creationId xmlns:p14="http://schemas.microsoft.com/office/powerpoint/2010/main" val="2096762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Begrifflichkeiten</a:t>
            </a:r>
            <a:endParaRPr lang="de-DE" dirty="0" smtClean="0"/>
          </a:p>
          <a:p>
            <a:pPr marL="0" indent="0">
              <a:buNone/>
            </a:pP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6</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567" b="45924"/>
          <a:stretch/>
        </p:blipFill>
        <p:spPr bwMode="auto">
          <a:xfrm>
            <a:off x="942975" y="1952625"/>
            <a:ext cx="5629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771526" y="1813586"/>
            <a:ext cx="5997574" cy="37782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1" r="13744"/>
          <a:stretch/>
        </p:blipFill>
        <p:spPr bwMode="auto">
          <a:xfrm>
            <a:off x="828048" y="4130103"/>
            <a:ext cx="5744202" cy="15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bgerundetes Rechteck 8"/>
          <p:cNvSpPr/>
          <p:nvPr/>
        </p:nvSpPr>
        <p:spPr>
          <a:xfrm>
            <a:off x="1470026" y="4000500"/>
            <a:ext cx="752474" cy="42805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720146" y="3550513"/>
            <a:ext cx="8157154" cy="369332"/>
          </a:xfrm>
          <a:prstGeom prst="rect">
            <a:avLst/>
          </a:prstGeom>
          <a:noFill/>
        </p:spPr>
        <p:txBody>
          <a:bodyPr wrap="square" rtlCol="0">
            <a:spAutoFit/>
          </a:bodyPr>
          <a:lstStyle/>
          <a:p>
            <a:r>
              <a:rPr lang="de-DE" dirty="0"/>
              <a:t>Backend - Bedienoberfläche zum Bearbeiten und Verwalten der Webseite</a:t>
            </a:r>
            <a:r>
              <a:rPr lang="de-DE" dirty="0" smtClean="0"/>
              <a:t>.</a:t>
            </a:r>
            <a:endParaRPr lang="de-DE" dirty="0"/>
          </a:p>
        </p:txBody>
      </p:sp>
      <p:sp>
        <p:nvSpPr>
          <p:cNvPr id="13" name="Textfeld 12"/>
          <p:cNvSpPr txBox="1"/>
          <p:nvPr/>
        </p:nvSpPr>
        <p:spPr>
          <a:xfrm>
            <a:off x="771526" y="1516506"/>
            <a:ext cx="5028043" cy="646331"/>
          </a:xfrm>
          <a:prstGeom prst="rect">
            <a:avLst/>
          </a:prstGeom>
          <a:noFill/>
        </p:spPr>
        <p:txBody>
          <a:bodyPr wrap="none" rtlCol="0">
            <a:spAutoFit/>
          </a:bodyPr>
          <a:lstStyle/>
          <a:p>
            <a:r>
              <a:rPr lang="de-DE" dirty="0"/>
              <a:t>Frontend - Ansicht, die der Nutzer im Web sieht</a:t>
            </a:r>
          </a:p>
          <a:p>
            <a:endParaRPr lang="de-DE" dirty="0"/>
          </a:p>
        </p:txBody>
      </p:sp>
    </p:spTree>
    <p:extLst>
      <p:ext uri="{BB962C8B-B14F-4D97-AF65-F5344CB8AC3E}">
        <p14:creationId xmlns:p14="http://schemas.microsoft.com/office/powerpoint/2010/main" val="346247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a:solidFill>
                  <a:schemeClr val="bg1"/>
                </a:solidFill>
              </a:rPr>
              <a:t>Neue Seite anlegen</a:t>
            </a:r>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28583755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Richtlinien für neue Seiten</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61</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0" name="Textfeld 9"/>
          <p:cNvSpPr txBox="1"/>
          <p:nvPr/>
        </p:nvSpPr>
        <p:spPr>
          <a:xfrm>
            <a:off x="427786" y="1624282"/>
            <a:ext cx="8291124" cy="2031325"/>
          </a:xfrm>
          <a:prstGeom prst="rect">
            <a:avLst/>
          </a:prstGeom>
          <a:noFill/>
        </p:spPr>
        <p:txBody>
          <a:bodyPr wrap="square" rtlCol="0">
            <a:spAutoFit/>
          </a:bodyPr>
          <a:lstStyle/>
          <a:p>
            <a:pPr marL="285750" indent="-285750">
              <a:buFont typeface="Arial" panose="020B0604020202020204" pitchFamily="34" charset="0"/>
              <a:buChar char="•"/>
            </a:pPr>
            <a:r>
              <a:rPr lang="de-DE" dirty="0" smtClean="0"/>
              <a:t>Ort und Platzierung von Seiten wird mit </a:t>
            </a:r>
            <a:r>
              <a:rPr lang="de-DE" dirty="0" err="1" smtClean="0"/>
              <a:t>Webredaktion</a:t>
            </a:r>
            <a:r>
              <a:rPr lang="de-DE" dirty="0" smtClean="0"/>
              <a:t> abgestimmt</a:t>
            </a:r>
          </a:p>
          <a:p>
            <a:pPr marL="285750" indent="-285750">
              <a:buFont typeface="Arial" panose="020B0604020202020204" pitchFamily="34" charset="0"/>
              <a:buChar char="•"/>
            </a:pPr>
            <a:r>
              <a:rPr lang="de-DE" dirty="0" smtClean="0"/>
              <a:t>Kategorie der neuen Seite wird durch Webreaktion vergeben oder neu angelegt</a:t>
            </a:r>
          </a:p>
          <a:p>
            <a:pPr marL="285750" indent="-285750">
              <a:buFont typeface="Arial" panose="020B0604020202020204" pitchFamily="34" charset="0"/>
              <a:buChar char="•"/>
            </a:pPr>
            <a:r>
              <a:rPr lang="en-US" dirty="0" err="1" smtClean="0"/>
              <a:t>Änderungen</a:t>
            </a:r>
            <a:r>
              <a:rPr lang="en-US" dirty="0" smtClean="0"/>
              <a:t> an </a:t>
            </a:r>
            <a:r>
              <a:rPr lang="en-US" dirty="0" err="1" smtClean="0"/>
              <a:t>Portalseiten</a:t>
            </a:r>
            <a:r>
              <a:rPr lang="en-US" dirty="0" smtClean="0"/>
              <a:t> </a:t>
            </a:r>
            <a:r>
              <a:rPr lang="en-US" dirty="0" err="1" smtClean="0"/>
              <a:t>nur</a:t>
            </a:r>
            <a:r>
              <a:rPr lang="en-US" dirty="0" smtClean="0"/>
              <a:t> via </a:t>
            </a:r>
            <a:r>
              <a:rPr lang="en-US" dirty="0" err="1" smtClean="0"/>
              <a:t>Webredaktion</a:t>
            </a:r>
            <a:endParaRPr lang="de-DE" dirty="0" smtClean="0"/>
          </a:p>
          <a:p>
            <a:pPr marL="285750" indent="-285750">
              <a:buFont typeface="Arial" panose="020B0604020202020204" pitchFamily="34" charset="0"/>
              <a:buChar char="•"/>
            </a:pPr>
            <a:r>
              <a:rPr lang="de-DE" dirty="0"/>
              <a:t>Für Seiten mit „Ablaufdatum“ oder für begrenzten Zeitraum (Kampagnen etc.): Ablaufzeitpunkt mit Kategorie kennzeichnen </a:t>
            </a:r>
            <a:r>
              <a:rPr lang="de-DE" dirty="0">
                <a:sym typeface="Wingdings" panose="05000000000000000000" pitchFamily="2" charset="2"/>
              </a:rPr>
              <a:t> </a:t>
            </a:r>
            <a:r>
              <a:rPr lang="de-DE" u="sng" dirty="0" err="1"/>
              <a:t>Webredaktion</a:t>
            </a:r>
            <a:r>
              <a:rPr lang="de-DE" u="sng" dirty="0"/>
              <a:t> fragen</a:t>
            </a:r>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2931135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25" y="1880531"/>
            <a:ext cx="4244975" cy="363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880532"/>
            <a:ext cx="4051616"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62</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Neue Seite anlegen</a:t>
            </a:r>
          </a:p>
          <a:p>
            <a:pPr marL="0" indent="0">
              <a:buNone/>
            </a:pPr>
            <a:r>
              <a:rPr lang="de-DE" sz="1800" b="0" dirty="0" smtClean="0"/>
              <a:t>Zwei mögliche Wege:</a:t>
            </a:r>
            <a:endParaRPr lang="de-DE" sz="1800" b="0" dirty="0"/>
          </a:p>
        </p:txBody>
      </p:sp>
      <p:sp>
        <p:nvSpPr>
          <p:cNvPr id="9" name="Rechteck 8"/>
          <p:cNvSpPr/>
          <p:nvPr/>
        </p:nvSpPr>
        <p:spPr>
          <a:xfrm>
            <a:off x="3212405" y="1880532"/>
            <a:ext cx="695960" cy="291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98475" y="3802998"/>
            <a:ext cx="682625" cy="240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7312380" y="2450448"/>
            <a:ext cx="682625" cy="240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811353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490811"/>
            <a:ext cx="29337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Veröffentlichen einer neuen Seite</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63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 name="Textfeld 1"/>
          <p:cNvSpPr txBox="1"/>
          <p:nvPr/>
        </p:nvSpPr>
        <p:spPr>
          <a:xfrm>
            <a:off x="601980" y="1490811"/>
            <a:ext cx="5284470" cy="1477328"/>
          </a:xfrm>
          <a:prstGeom prst="rect">
            <a:avLst/>
          </a:prstGeom>
          <a:noFill/>
        </p:spPr>
        <p:txBody>
          <a:bodyPr wrap="square" rtlCol="0">
            <a:spAutoFit/>
          </a:bodyPr>
          <a:lstStyle/>
          <a:p>
            <a:r>
              <a:rPr lang="de-DE" dirty="0" smtClean="0"/>
              <a:t>Entspricht dem Vorgehen beim Veröffentlichen einer „Neue </a:t>
            </a:r>
            <a:r>
              <a:rPr lang="de-DE" dirty="0"/>
              <a:t>Version“</a:t>
            </a:r>
          </a:p>
          <a:p>
            <a:endParaRPr lang="de-DE" dirty="0" smtClean="0"/>
          </a:p>
          <a:p>
            <a:r>
              <a:rPr lang="de-DE" dirty="0" smtClean="0"/>
              <a:t>Das heißt, neue Seiten müssen </a:t>
            </a:r>
            <a:r>
              <a:rPr lang="de-DE" b="1" dirty="0" smtClean="0"/>
              <a:t>zur Revision</a:t>
            </a:r>
            <a:r>
              <a:rPr lang="de-DE" dirty="0" smtClean="0"/>
              <a:t> vorgelegt werden – Freigabe durch Webredaktion</a:t>
            </a:r>
          </a:p>
        </p:txBody>
      </p:sp>
      <p:sp>
        <p:nvSpPr>
          <p:cNvPr id="8" name="Rechteck 7"/>
          <p:cNvSpPr/>
          <p:nvPr/>
        </p:nvSpPr>
        <p:spPr>
          <a:xfrm>
            <a:off x="7164387" y="3250824"/>
            <a:ext cx="1630363" cy="5020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362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Inhalte ändern</a:t>
            </a:r>
            <a:endParaRPr lang="de-DE" dirty="0">
              <a:solidFill>
                <a:schemeClr val="bg1"/>
              </a:solidFill>
            </a:endParaRPr>
          </a:p>
        </p:txBody>
      </p:sp>
      <p:sp>
        <p:nvSpPr>
          <p:cNvPr id="3" name="Untertitel 2"/>
          <p:cNvSpPr>
            <a:spLocks noGrp="1"/>
          </p:cNvSpPr>
          <p:nvPr>
            <p:ph type="subTitle" idx="1"/>
          </p:nvPr>
        </p:nvSpPr>
        <p:spPr/>
        <p:txBody>
          <a:bodyPr>
            <a:normAutofit fontScale="85000" lnSpcReduction="10000"/>
          </a:bodyPr>
          <a:lstStyle/>
          <a:p>
            <a:pPr marL="342900" indent="-342900">
              <a:buFont typeface="Arial" panose="020B0604020202020204" pitchFamily="34" charset="0"/>
              <a:buChar char="•"/>
            </a:pPr>
            <a:r>
              <a:rPr lang="de-DE" dirty="0" smtClean="0"/>
              <a:t>Arbeiten im Texteditor (Rich-Text-Editor)</a:t>
            </a:r>
          </a:p>
          <a:p>
            <a:pPr marL="342900" indent="-342900">
              <a:buFont typeface="Arial" panose="020B0604020202020204" pitchFamily="34" charset="0"/>
              <a:buChar char="•"/>
            </a:pPr>
            <a:r>
              <a:rPr lang="de-DE" dirty="0" smtClean="0"/>
              <a:t>Vertiefung: Arbeit mit </a:t>
            </a:r>
            <a:r>
              <a:rPr lang="de-DE" dirty="0" err="1" smtClean="0"/>
              <a:t>Copy</a:t>
            </a:r>
            <a:r>
              <a:rPr lang="de-DE" dirty="0" smtClean="0"/>
              <a:t>/Paste, Überschriften, Links, Tipps zur Formatierung</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4979234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smtClean="0"/>
              <a:t>Arbeiten im </a:t>
            </a:r>
            <a:r>
              <a:rPr lang="de-DE" dirty="0"/>
              <a:t>Texteditor (Rich-Text-Editor)</a:t>
            </a:r>
            <a:br>
              <a:rPr lang="de-DE" dirty="0"/>
            </a:br>
            <a:endParaRPr lang="de-DE" dirty="0">
              <a:solidFill>
                <a:schemeClr val="bg1"/>
              </a:solidFill>
            </a:endParaRPr>
          </a:p>
        </p:txBody>
      </p:sp>
      <p:sp>
        <p:nvSpPr>
          <p:cNvPr id="4" name="Bildplatzhalter 3"/>
          <p:cNvSpPr>
            <a:spLocks noGrp="1"/>
          </p:cNvSpPr>
          <p:nvPr>
            <p:ph type="pic" sz="quarter" idx="10"/>
          </p:nvPr>
        </p:nvSpPr>
        <p:spPr/>
      </p:sp>
      <p:sp>
        <p:nvSpPr>
          <p:cNvPr id="5" name="Untertitel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13426736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62" y="1345303"/>
            <a:ext cx="8463587" cy="490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Gerade Verbindung mit Pfeil 15"/>
          <p:cNvCxnSpPr/>
          <p:nvPr/>
        </p:nvCxnSpPr>
        <p:spPr>
          <a:xfrm flipH="1" flipV="1">
            <a:off x="3790950" y="1699316"/>
            <a:ext cx="863600" cy="674342"/>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Inhaltsplatzhalter 1"/>
          <p:cNvSpPr>
            <a:spLocks noGrp="1"/>
          </p:cNvSpPr>
          <p:nvPr>
            <p:ph sz="quarter" idx="13"/>
          </p:nvPr>
        </p:nvSpPr>
        <p:spPr/>
        <p:txBody>
          <a:bodyPr/>
          <a:lstStyle/>
          <a:p>
            <a:pPr marL="0" indent="0">
              <a:buNone/>
            </a:pPr>
            <a:r>
              <a:rPr lang="de-DE" sz="2400" dirty="0" smtClean="0"/>
              <a:t>RTE-Funktionen</a:t>
            </a:r>
            <a:endParaRPr lang="de-DE" sz="2400" dirty="0"/>
          </a:p>
        </p:txBody>
      </p:sp>
      <p:sp>
        <p:nvSpPr>
          <p:cNvPr id="6" name="Textfeld 5"/>
          <p:cNvSpPr txBox="1"/>
          <p:nvPr/>
        </p:nvSpPr>
        <p:spPr>
          <a:xfrm>
            <a:off x="4497956" y="4149130"/>
            <a:ext cx="1572644" cy="456535"/>
          </a:xfrm>
          <a:prstGeom prst="rect">
            <a:avLst/>
          </a:prstGeom>
          <a:noFill/>
        </p:spPr>
        <p:txBody>
          <a:bodyPr wrap="square" rtlCol="0">
            <a:spAutoFit/>
          </a:bodyPr>
          <a:lstStyle/>
          <a:p>
            <a:pPr>
              <a:lnSpc>
                <a:spcPct val="150000"/>
              </a:lnSpc>
            </a:pPr>
            <a:r>
              <a:rPr lang="de-DE" dirty="0" err="1" smtClean="0"/>
              <a:t>Fettung</a:t>
            </a:r>
            <a:endParaRPr lang="de-DE" dirty="0" smtClean="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66</a:t>
            </a:fld>
            <a:endParaRPr lang="de-DE" dirty="0"/>
          </a:p>
        </p:txBody>
      </p:sp>
      <p:sp>
        <p:nvSpPr>
          <p:cNvPr id="5" name="Fußzeilenplatzhalter 4"/>
          <p:cNvSpPr>
            <a:spLocks noGrp="1"/>
          </p:cNvSpPr>
          <p:nvPr>
            <p:ph type="ftr" sz="quarter" idx="16"/>
          </p:nvPr>
        </p:nvSpPr>
        <p:spPr/>
        <p:txBody>
          <a:bodyPr/>
          <a:lstStyle/>
          <a:p>
            <a:endParaRPr lang="de-DE" dirty="0"/>
          </a:p>
        </p:txBody>
      </p:sp>
      <p:cxnSp>
        <p:nvCxnSpPr>
          <p:cNvPr id="9" name="Gerade Verbindung mit Pfeil 8"/>
          <p:cNvCxnSpPr/>
          <p:nvPr/>
        </p:nvCxnSpPr>
        <p:spPr>
          <a:xfrm flipH="1" flipV="1">
            <a:off x="2405269" y="1699316"/>
            <a:ext cx="2033381" cy="2536134"/>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flipV="1">
            <a:off x="3154017" y="1699315"/>
            <a:ext cx="1198908" cy="1130148"/>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flipV="1">
            <a:off x="2690191" y="1682094"/>
            <a:ext cx="1662734" cy="1854856"/>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4279900" y="2784062"/>
            <a:ext cx="4442242" cy="369332"/>
          </a:xfrm>
          <a:prstGeom prst="rect">
            <a:avLst/>
          </a:prstGeom>
          <a:noFill/>
        </p:spPr>
        <p:txBody>
          <a:bodyPr wrap="none" rtlCol="0">
            <a:spAutoFit/>
          </a:bodyPr>
          <a:lstStyle/>
          <a:p>
            <a:r>
              <a:rPr lang="de-DE" dirty="0"/>
              <a:t>Zitat einfügen (bitte sparsam verwenden</a:t>
            </a:r>
            <a:r>
              <a:rPr lang="de-DE" dirty="0" smtClean="0"/>
              <a:t>!)</a:t>
            </a:r>
            <a:endParaRPr lang="de-DE" dirty="0"/>
          </a:p>
        </p:txBody>
      </p:sp>
      <p:sp>
        <p:nvSpPr>
          <p:cNvPr id="10" name="Textfeld 9"/>
          <p:cNvSpPr txBox="1"/>
          <p:nvPr/>
        </p:nvSpPr>
        <p:spPr>
          <a:xfrm>
            <a:off x="4870449" y="2050493"/>
            <a:ext cx="4173631" cy="646331"/>
          </a:xfrm>
          <a:prstGeom prst="rect">
            <a:avLst/>
          </a:prstGeom>
          <a:noFill/>
        </p:spPr>
        <p:txBody>
          <a:bodyPr wrap="square" rtlCol="0">
            <a:spAutoFit/>
          </a:bodyPr>
          <a:lstStyle/>
          <a:p>
            <a:r>
              <a:rPr lang="de-DE" dirty="0"/>
              <a:t>Aufzählung mit </a:t>
            </a:r>
            <a:r>
              <a:rPr lang="de-DE" dirty="0" smtClean="0"/>
              <a:t>Punkten</a:t>
            </a:r>
            <a:br>
              <a:rPr lang="de-DE" dirty="0" smtClean="0"/>
            </a:br>
            <a:r>
              <a:rPr lang="de-DE" dirty="0" smtClean="0"/>
              <a:t>Aufzählung nummeriert</a:t>
            </a:r>
            <a:endParaRPr lang="de-DE" dirty="0"/>
          </a:p>
        </p:txBody>
      </p:sp>
      <p:sp>
        <p:nvSpPr>
          <p:cNvPr id="12" name="Textfeld 11"/>
          <p:cNvSpPr txBox="1"/>
          <p:nvPr/>
        </p:nvSpPr>
        <p:spPr>
          <a:xfrm>
            <a:off x="4352925" y="3390900"/>
            <a:ext cx="2950551" cy="923330"/>
          </a:xfrm>
          <a:prstGeom prst="rect">
            <a:avLst/>
          </a:prstGeom>
          <a:noFill/>
        </p:spPr>
        <p:txBody>
          <a:bodyPr wrap="none" rtlCol="0">
            <a:spAutoFit/>
          </a:bodyPr>
          <a:lstStyle/>
          <a:p>
            <a:r>
              <a:rPr lang="de-DE" dirty="0"/>
              <a:t>Durchstreichen </a:t>
            </a:r>
            <a:r>
              <a:rPr lang="de-DE" dirty="0" smtClean="0"/>
              <a:t/>
            </a:r>
            <a:br>
              <a:rPr lang="de-DE" dirty="0" smtClean="0"/>
            </a:br>
            <a:r>
              <a:rPr lang="de-DE" dirty="0" smtClean="0"/>
              <a:t>(</a:t>
            </a:r>
            <a:r>
              <a:rPr lang="de-DE" dirty="0"/>
              <a:t>z.B. abgelaufene Termine)</a:t>
            </a:r>
          </a:p>
          <a:p>
            <a:endParaRPr lang="de-DE" dirty="0"/>
          </a:p>
        </p:txBody>
      </p:sp>
      <p:cxnSp>
        <p:nvCxnSpPr>
          <p:cNvPr id="22" name="Gerade Verbindung mit Pfeil 21"/>
          <p:cNvCxnSpPr/>
          <p:nvPr/>
        </p:nvCxnSpPr>
        <p:spPr>
          <a:xfrm flipH="1" flipV="1">
            <a:off x="1967120" y="1672088"/>
            <a:ext cx="2629934" cy="3382512"/>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4597054" y="4953332"/>
            <a:ext cx="3765895" cy="507831"/>
          </a:xfrm>
          <a:prstGeom prst="rect">
            <a:avLst/>
          </a:prstGeom>
          <a:noFill/>
        </p:spPr>
        <p:txBody>
          <a:bodyPr wrap="square" rtlCol="0">
            <a:spAutoFit/>
          </a:bodyPr>
          <a:lstStyle/>
          <a:p>
            <a:pPr>
              <a:lnSpc>
                <a:spcPct val="150000"/>
              </a:lnSpc>
            </a:pPr>
            <a:r>
              <a:rPr lang="de-DE" dirty="0" smtClean="0"/>
              <a:t>Textfilter (für </a:t>
            </a:r>
            <a:r>
              <a:rPr lang="de-DE" dirty="0" err="1" smtClean="0"/>
              <a:t>Copy</a:t>
            </a:r>
            <a:r>
              <a:rPr lang="de-DE" dirty="0" smtClean="0"/>
              <a:t>/Paste-Arbeiten)</a:t>
            </a:r>
          </a:p>
        </p:txBody>
      </p:sp>
      <p:sp>
        <p:nvSpPr>
          <p:cNvPr id="29" name="Rechteck 28"/>
          <p:cNvSpPr/>
          <p:nvPr/>
        </p:nvSpPr>
        <p:spPr>
          <a:xfrm>
            <a:off x="4244907" y="5461163"/>
            <a:ext cx="3889911" cy="456535"/>
          </a:xfrm>
          <a:prstGeom prst="rect">
            <a:avLst/>
          </a:prstGeom>
        </p:spPr>
        <p:txBody>
          <a:bodyPr wrap="none">
            <a:spAutoFit/>
          </a:bodyPr>
          <a:lstStyle/>
          <a:p>
            <a:pPr>
              <a:lnSpc>
                <a:spcPct val="150000"/>
              </a:lnSpc>
            </a:pPr>
            <a:r>
              <a:rPr lang="de-DE" dirty="0"/>
              <a:t>Formatierung: Text oder Überschrift</a:t>
            </a:r>
          </a:p>
        </p:txBody>
      </p:sp>
      <p:cxnSp>
        <p:nvCxnSpPr>
          <p:cNvPr id="30" name="Gerade Verbindung mit Pfeil 29"/>
          <p:cNvCxnSpPr>
            <a:stCxn id="29" idx="1"/>
          </p:cNvCxnSpPr>
          <p:nvPr/>
        </p:nvCxnSpPr>
        <p:spPr>
          <a:xfrm flipH="1" flipV="1">
            <a:off x="1071770" y="1703078"/>
            <a:ext cx="3173137" cy="3986353"/>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599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RTE-Funktionen</a:t>
            </a:r>
            <a:endParaRPr lang="de-DE" sz="2400" dirty="0"/>
          </a:p>
        </p:txBody>
      </p:sp>
      <p:sp>
        <p:nvSpPr>
          <p:cNvPr id="6" name="Textfeld 5"/>
          <p:cNvSpPr txBox="1"/>
          <p:nvPr/>
        </p:nvSpPr>
        <p:spPr>
          <a:xfrm>
            <a:off x="459356" y="2829463"/>
            <a:ext cx="5529964" cy="38318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dirty="0"/>
              <a:t>Link einfügen, Link </a:t>
            </a:r>
            <a:r>
              <a:rPr lang="de-DE" dirty="0" smtClean="0"/>
              <a:t>entfernen</a:t>
            </a:r>
          </a:p>
          <a:p>
            <a:pPr marL="285750" indent="-285750">
              <a:lnSpc>
                <a:spcPct val="150000"/>
              </a:lnSpc>
              <a:buFont typeface="Arial" panose="020B0604020202020204" pitchFamily="34" charset="0"/>
              <a:buChar char="•"/>
            </a:pPr>
            <a:r>
              <a:rPr lang="de-DE" dirty="0" smtClean="0"/>
              <a:t>Tabelle </a:t>
            </a:r>
            <a:r>
              <a:rPr lang="de-DE" dirty="0"/>
              <a:t>einfügen und </a:t>
            </a:r>
            <a:r>
              <a:rPr lang="de-DE" dirty="0" smtClean="0"/>
              <a:t>bearbeiten </a:t>
            </a:r>
            <a:br>
              <a:rPr lang="de-DE" dirty="0" smtClean="0"/>
            </a:br>
            <a:r>
              <a:rPr lang="de-DE" dirty="0" smtClean="0"/>
              <a:t>(Tabellen bitte vermeiden)</a:t>
            </a:r>
            <a:endParaRPr lang="de-DE" dirty="0"/>
          </a:p>
          <a:p>
            <a:pPr marL="285750" indent="-285750">
              <a:lnSpc>
                <a:spcPct val="150000"/>
              </a:lnSpc>
              <a:buFont typeface="Arial" panose="020B0604020202020204" pitchFamily="34" charset="0"/>
              <a:buChar char="•"/>
            </a:pPr>
            <a:r>
              <a:rPr lang="de-DE" dirty="0" smtClean="0"/>
              <a:t>Aktion rückgängig</a:t>
            </a:r>
            <a:r>
              <a:rPr lang="de-DE" dirty="0"/>
              <a:t>, </a:t>
            </a:r>
            <a:r>
              <a:rPr lang="de-DE" dirty="0" smtClean="0"/>
              <a:t>wiederherstellen</a:t>
            </a:r>
            <a:endParaRPr lang="de-DE" dirty="0"/>
          </a:p>
          <a:p>
            <a:pPr marL="285750" indent="-285750">
              <a:lnSpc>
                <a:spcPct val="150000"/>
              </a:lnSpc>
              <a:buFont typeface="Arial" panose="020B0604020202020204" pitchFamily="34" charset="0"/>
              <a:buChar char="•"/>
            </a:pPr>
            <a:r>
              <a:rPr lang="de-DE" dirty="0"/>
              <a:t>Horizontale Linie </a:t>
            </a:r>
            <a:r>
              <a:rPr lang="de-DE" dirty="0" smtClean="0"/>
              <a:t>einfügen </a:t>
            </a:r>
          </a:p>
          <a:p>
            <a:pPr marL="285750" indent="-285750">
              <a:lnSpc>
                <a:spcPct val="150000"/>
              </a:lnSpc>
              <a:buFont typeface="Arial" panose="020B0604020202020204" pitchFamily="34" charset="0"/>
              <a:buChar char="•"/>
            </a:pPr>
            <a:r>
              <a:rPr lang="de-DE" dirty="0" smtClean="0"/>
              <a:t>Sonderzeichen-Menü (nur </a:t>
            </a:r>
            <a:r>
              <a:rPr lang="de-DE" dirty="0"/>
              <a:t>in Sonderfällen erlaubt </a:t>
            </a:r>
            <a:r>
              <a:rPr lang="de-DE" dirty="0" smtClean="0"/>
              <a:t>z.B. für </a:t>
            </a:r>
            <a:r>
              <a:rPr lang="de-DE" dirty="0"/>
              <a:t>ausländische </a:t>
            </a:r>
            <a:r>
              <a:rPr lang="de-DE" dirty="0" smtClean="0"/>
              <a:t>Namen) nicht für Währungssymbole </a:t>
            </a:r>
            <a:r>
              <a:rPr lang="de-DE" dirty="0"/>
              <a:t>und ähnliches</a:t>
            </a:r>
          </a:p>
          <a:p>
            <a:pPr marL="285750" indent="-285750">
              <a:lnSpc>
                <a:spcPct val="150000"/>
              </a:lnSpc>
              <a:buFont typeface="Arial" panose="020B0604020202020204" pitchFamily="34" charset="0"/>
              <a:buChar char="•"/>
            </a:pPr>
            <a:endParaRPr lang="de-DE"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67</a:t>
            </a:fld>
            <a:endParaRPr lang="de-DE" dirty="0"/>
          </a:p>
        </p:txBody>
      </p:sp>
      <p:sp>
        <p:nvSpPr>
          <p:cNvPr id="5" name="Fußzeilenplatzhalter 4"/>
          <p:cNvSpPr>
            <a:spLocks noGrp="1"/>
          </p:cNvSpPr>
          <p:nvPr>
            <p:ph type="ftr" sz="quarter" idx="16"/>
          </p:nvPr>
        </p:nvSpPr>
        <p:spPr/>
        <p:txBody>
          <a:bodyPr/>
          <a:lstStyle/>
          <a:p>
            <a:endParaRPr lang="de-DE" dirty="0"/>
          </a:p>
        </p:txBody>
      </p:sp>
      <p:cxnSp>
        <p:nvCxnSpPr>
          <p:cNvPr id="9" name="Gerade Verbindung mit Pfeil 8"/>
          <p:cNvCxnSpPr/>
          <p:nvPr/>
        </p:nvCxnSpPr>
        <p:spPr>
          <a:xfrm flipV="1">
            <a:off x="3030028" y="1822174"/>
            <a:ext cx="875581" cy="945066"/>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4495440" y="1822176"/>
            <a:ext cx="884943" cy="2032274"/>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06" y="1371808"/>
            <a:ext cx="7777069" cy="45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Gerade Verbindung mit Pfeil 17"/>
          <p:cNvCxnSpPr/>
          <p:nvPr/>
        </p:nvCxnSpPr>
        <p:spPr>
          <a:xfrm flipV="1">
            <a:off x="5276850" y="1822176"/>
            <a:ext cx="540854" cy="2324374"/>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3846368" y="1822174"/>
            <a:ext cx="795482" cy="1517926"/>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5772150" y="1822176"/>
            <a:ext cx="465758" cy="2762524"/>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2326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a:stretch>
            <a:fillRect/>
          </a:stretch>
        </p:blipFill>
        <p:spPr>
          <a:xfrm>
            <a:off x="1972483" y="1288852"/>
            <a:ext cx="3608940" cy="4061049"/>
          </a:xfrm>
          <a:prstGeom prst="rect">
            <a:avLst/>
          </a:prstGeom>
        </p:spPr>
      </p:pic>
      <p:sp>
        <p:nvSpPr>
          <p:cNvPr id="3" name="Datumsplatzhalter 2"/>
          <p:cNvSpPr>
            <a:spLocks noGrp="1"/>
          </p:cNvSpPr>
          <p:nvPr>
            <p:ph type="dt" sz="half" idx="14"/>
          </p:nvPr>
        </p:nvSpPr>
        <p:spPr>
          <a:xfrm>
            <a:off x="6763145" y="6630056"/>
            <a:ext cx="1080000" cy="192000"/>
          </a:xfrm>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a:xfrm>
            <a:off x="8180560" y="6630056"/>
            <a:ext cx="720000" cy="192000"/>
          </a:xfrm>
        </p:spPr>
        <p:txBody>
          <a:bodyPr/>
          <a:lstStyle/>
          <a:p>
            <a:fld id="{0759437E-DD65-47AE-A718-65B9481C0A9E}" type="slidenum">
              <a:rPr lang="de-DE" smtClean="0"/>
              <a:pPr/>
              <a:t>68</a:t>
            </a:fld>
            <a:endParaRPr lang="de-DE" dirty="0"/>
          </a:p>
        </p:txBody>
      </p:sp>
      <p:sp>
        <p:nvSpPr>
          <p:cNvPr id="5" name="Fußzeilenplatzhalter 4"/>
          <p:cNvSpPr>
            <a:spLocks noGrp="1"/>
          </p:cNvSpPr>
          <p:nvPr>
            <p:ph type="ftr" sz="quarter" idx="16"/>
          </p:nvPr>
        </p:nvSpPr>
        <p:spPr>
          <a:xfrm>
            <a:off x="249753" y="6631029"/>
            <a:ext cx="6120000" cy="192468"/>
          </a:xfrm>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a:t>Arbeiten im Texteditor (Rich-Text-Editor)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681" y="2552915"/>
            <a:ext cx="19240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feld 21"/>
          <p:cNvSpPr txBox="1"/>
          <p:nvPr/>
        </p:nvSpPr>
        <p:spPr>
          <a:xfrm>
            <a:off x="558695" y="5316624"/>
            <a:ext cx="4033972" cy="646331"/>
          </a:xfrm>
          <a:prstGeom prst="rect">
            <a:avLst/>
          </a:prstGeom>
          <a:noFill/>
        </p:spPr>
        <p:txBody>
          <a:bodyPr wrap="square" rtlCol="0">
            <a:spAutoFit/>
          </a:bodyPr>
          <a:lstStyle/>
          <a:p>
            <a:r>
              <a:rPr lang="de-DE" sz="1200" dirty="0" smtClean="0"/>
              <a:t>Mehr Infos zu den Absatzklassen: </a:t>
            </a:r>
          </a:p>
          <a:p>
            <a:r>
              <a:rPr lang="de-DE" sz="1200" dirty="0">
                <a:hlinkClick r:id="rId4"/>
              </a:rPr>
              <a:t>https://www.wordpress.rrze.fau.de/redaktion/grafiken-im-text/absatzklassen/</a:t>
            </a:r>
            <a:endParaRPr lang="de-DE" sz="1200" dirty="0"/>
          </a:p>
        </p:txBody>
      </p:sp>
      <p:sp>
        <p:nvSpPr>
          <p:cNvPr id="8" name="Abgerundetes Rechteck 7"/>
          <p:cNvSpPr/>
          <p:nvPr/>
        </p:nvSpPr>
        <p:spPr>
          <a:xfrm>
            <a:off x="1972483" y="1456327"/>
            <a:ext cx="836197" cy="2327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Abgerundetes Rechteck 25"/>
          <p:cNvSpPr/>
          <p:nvPr/>
        </p:nvSpPr>
        <p:spPr>
          <a:xfrm>
            <a:off x="3537706" y="2776085"/>
            <a:ext cx="1913525" cy="24377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5"/>
          <a:stretch>
            <a:fillRect/>
          </a:stretch>
        </p:blipFill>
        <p:spPr>
          <a:xfrm>
            <a:off x="5787528" y="2759243"/>
            <a:ext cx="1951234" cy="2454595"/>
          </a:xfrm>
          <a:prstGeom prst="rect">
            <a:avLst/>
          </a:prstGeom>
        </p:spPr>
      </p:pic>
    </p:spTree>
    <p:extLst>
      <p:ext uri="{BB962C8B-B14F-4D97-AF65-F5344CB8AC3E}">
        <p14:creationId xmlns:p14="http://schemas.microsoft.com/office/powerpoint/2010/main" val="40575303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a:solidFill>
                  <a:schemeClr val="bg1"/>
                </a:solidFill>
              </a:rPr>
              <a:t>Vertiefung:</a:t>
            </a:r>
          </a:p>
        </p:txBody>
      </p:sp>
      <p:sp>
        <p:nvSpPr>
          <p:cNvPr id="3" name="Untertitel 2"/>
          <p:cNvSpPr>
            <a:spLocks noGrp="1"/>
          </p:cNvSpPr>
          <p:nvPr>
            <p:ph type="subTitle" idx="1"/>
          </p:nvPr>
        </p:nvSpPr>
        <p:spPr>
          <a:xfrm>
            <a:off x="396000" y="1968500"/>
            <a:ext cx="8568000" cy="2038349"/>
          </a:xfrm>
        </p:spPr>
        <p:txBody>
          <a:bodyPr>
            <a:normAutofit/>
          </a:bodyPr>
          <a:lstStyle/>
          <a:p>
            <a:pPr marL="342900" indent="-342900">
              <a:buFont typeface="Arial" panose="020B0604020202020204" pitchFamily="34" charset="0"/>
              <a:buChar char="•"/>
            </a:pPr>
            <a:r>
              <a:rPr lang="de-DE" dirty="0" smtClean="0"/>
              <a:t>Arbeit mit </a:t>
            </a:r>
            <a:r>
              <a:rPr lang="de-DE" dirty="0" err="1" smtClean="0"/>
              <a:t>Copy</a:t>
            </a:r>
            <a:r>
              <a:rPr lang="de-DE" dirty="0" smtClean="0"/>
              <a:t>/Paste</a:t>
            </a:r>
          </a:p>
          <a:p>
            <a:pPr marL="342900" indent="-342900">
              <a:buFont typeface="Arial" panose="020B0604020202020204" pitchFamily="34" charset="0"/>
              <a:buChar char="•"/>
            </a:pPr>
            <a:r>
              <a:rPr lang="de-DE" dirty="0" smtClean="0"/>
              <a:t>Überschriften</a:t>
            </a:r>
          </a:p>
          <a:p>
            <a:pPr marL="342900" indent="-342900">
              <a:buFont typeface="Arial" panose="020B0604020202020204" pitchFamily="34" charset="0"/>
              <a:buChar char="•"/>
            </a:pPr>
            <a:r>
              <a:rPr lang="de-DE" dirty="0" smtClean="0"/>
              <a:t>Links</a:t>
            </a:r>
            <a:endParaRPr lang="de-DE" dirty="0"/>
          </a:p>
          <a:p>
            <a:pPr marL="342900" indent="-342900">
              <a:buFont typeface="Arial" panose="020B0604020202020204" pitchFamily="34" charset="0"/>
              <a:buChar char="•"/>
            </a:pPr>
            <a:r>
              <a:rPr lang="de-DE" dirty="0" smtClean="0"/>
              <a:t>Tipps zur Formatierung</a:t>
            </a:r>
            <a:endParaRPr lang="de-DE" dirty="0"/>
          </a:p>
        </p:txBody>
      </p:sp>
    </p:spTree>
    <p:extLst>
      <p:ext uri="{BB962C8B-B14F-4D97-AF65-F5344CB8AC3E}">
        <p14:creationId xmlns:p14="http://schemas.microsoft.com/office/powerpoint/2010/main" val="3094356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Frontend</a:t>
            </a:r>
            <a:endParaRPr lang="de-DE" dirty="0"/>
          </a:p>
        </p:txBody>
      </p:sp>
      <p:sp>
        <p:nvSpPr>
          <p:cNvPr id="3" name="Untertitel 2"/>
          <p:cNvSpPr>
            <a:spLocks noGrp="1"/>
          </p:cNvSpPr>
          <p:nvPr>
            <p:ph type="subTitle" idx="1"/>
          </p:nvPr>
        </p:nvSpPr>
        <p:spPr>
          <a:xfrm>
            <a:off x="383300" y="2907280"/>
            <a:ext cx="8568000" cy="1855219"/>
          </a:xfrm>
        </p:spPr>
        <p:txBody>
          <a:bodyPr>
            <a:normAutofit/>
          </a:bodyPr>
          <a:lstStyle/>
          <a:p>
            <a:pPr marL="342900" indent="-342900">
              <a:buFont typeface="Arial" panose="020B0604020202020204" pitchFamily="34" charset="0"/>
              <a:buChar char="•"/>
            </a:pPr>
            <a:r>
              <a:rPr lang="de-DE" dirty="0" smtClean="0"/>
              <a:t>Aufbau der Website</a:t>
            </a:r>
          </a:p>
          <a:p>
            <a:pPr marL="342900" indent="-342900">
              <a:buFont typeface="Arial" panose="020B0604020202020204" pitchFamily="34" charset="0"/>
              <a:buChar char="•"/>
            </a:pPr>
            <a:r>
              <a:rPr lang="de-DE" dirty="0" smtClean="0"/>
              <a:t>Inhaltselemente einer Seite</a:t>
            </a:r>
          </a:p>
          <a:p>
            <a:pPr marL="1080000" lvl="2" algn="l"/>
            <a:r>
              <a:rPr lang="de-DE" sz="1200" dirty="0">
                <a:solidFill>
                  <a:schemeClr val="bg1"/>
                </a:solidFill>
              </a:rPr>
              <a:t>Textgestaltung</a:t>
            </a:r>
          </a:p>
          <a:p>
            <a:pPr marL="1080000" lvl="2" algn="l"/>
            <a:r>
              <a:rPr lang="de-DE" sz="1200" dirty="0">
                <a:solidFill>
                  <a:schemeClr val="bg1"/>
                </a:solidFill>
              </a:rPr>
              <a:t>Sonderformen der Textgestaltung </a:t>
            </a:r>
          </a:p>
          <a:p>
            <a:pPr marL="1080000" lvl="2" algn="l"/>
            <a:r>
              <a:rPr lang="de-DE" sz="1200" dirty="0">
                <a:solidFill>
                  <a:schemeClr val="bg1"/>
                </a:solidFill>
              </a:rPr>
              <a:t>Einbindung externer Inhalte </a:t>
            </a:r>
            <a:endParaRPr lang="de-DE" sz="2000" dirty="0">
              <a:solidFill>
                <a:schemeClr val="bg1"/>
              </a:solidFill>
            </a:endParaRPr>
          </a:p>
          <a:p>
            <a:endParaRPr lang="de-DE" dirty="0"/>
          </a:p>
        </p:txBody>
      </p:sp>
    </p:spTree>
    <p:extLst>
      <p:ext uri="{BB962C8B-B14F-4D97-AF65-F5344CB8AC3E}">
        <p14:creationId xmlns:p14="http://schemas.microsoft.com/office/powerpoint/2010/main" val="12461491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546" y="1704544"/>
            <a:ext cx="2868103" cy="185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Vertiefung: Textfilter für eingefügten Text</a:t>
            </a:r>
            <a:endParaRPr lang="de-DE" sz="2400"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70</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843764"/>
            <a:ext cx="3587750" cy="2031325"/>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Den Textfilter bitte immer einschalten beim Einfügen von Inhalten. Formatiert wird in der Webseite (notfalls erneut).</a:t>
            </a:r>
          </a:p>
          <a:p>
            <a:pPr marL="285750" indent="-285750">
              <a:buFont typeface="Arial" panose="020B0604020202020204" pitchFamily="34" charset="0"/>
              <a:buChar char="•"/>
            </a:pPr>
            <a:r>
              <a:rPr lang="de-DE" dirty="0" smtClean="0"/>
              <a:t>Filtert alle </a:t>
            </a:r>
            <a:r>
              <a:rPr lang="de-DE" b="1" dirty="0" smtClean="0">
                <a:solidFill>
                  <a:srgbClr val="FF0000"/>
                </a:solidFill>
              </a:rPr>
              <a:t>unsichtbaren</a:t>
            </a:r>
            <a:r>
              <a:rPr lang="de-DE" dirty="0" smtClean="0">
                <a:solidFill>
                  <a:srgbClr val="FF0000"/>
                </a:solidFill>
              </a:rPr>
              <a:t> </a:t>
            </a:r>
            <a:r>
              <a:rPr lang="de-DE" dirty="0" smtClean="0"/>
              <a:t>Formatierungen heraus, die die Seite beschädigen</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546" y="3942449"/>
            <a:ext cx="4303804" cy="20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6768862" y="1367066"/>
            <a:ext cx="1917938" cy="1122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163" y="1367066"/>
            <a:ext cx="1925637" cy="11221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Gerade Verbindung mit Pfeil 15"/>
          <p:cNvCxnSpPr/>
          <p:nvPr/>
        </p:nvCxnSpPr>
        <p:spPr>
          <a:xfrm flipV="1">
            <a:off x="6311900" y="1651000"/>
            <a:ext cx="1219200" cy="76200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3610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74" y="1438661"/>
            <a:ext cx="797729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14" y="1989399"/>
            <a:ext cx="1912990" cy="246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Inhaltsplatzhalter 1"/>
          <p:cNvSpPr>
            <a:spLocks noGrp="1"/>
          </p:cNvSpPr>
          <p:nvPr>
            <p:ph sz="quarter" idx="13"/>
          </p:nvPr>
        </p:nvSpPr>
        <p:spPr/>
        <p:txBody>
          <a:bodyPr/>
          <a:lstStyle/>
          <a:p>
            <a:pPr marL="0" indent="0">
              <a:buNone/>
            </a:pPr>
            <a:r>
              <a:rPr lang="de-DE" sz="2400" dirty="0" smtClean="0"/>
              <a:t>Vertiefung: Formatierung</a:t>
            </a:r>
            <a:r>
              <a:rPr lang="de-DE" sz="2400" dirty="0"/>
              <a:t> </a:t>
            </a:r>
            <a:r>
              <a:rPr lang="de-DE" sz="2400" dirty="0" smtClean="0"/>
              <a:t>- Text oder Überschrift</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71</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Textfeld 6"/>
          <p:cNvSpPr txBox="1"/>
          <p:nvPr/>
        </p:nvSpPr>
        <p:spPr>
          <a:xfrm>
            <a:off x="3601608" y="2011020"/>
            <a:ext cx="5406887" cy="3970318"/>
          </a:xfrm>
          <a:prstGeom prst="rect">
            <a:avLst/>
          </a:prstGeom>
          <a:noFill/>
        </p:spPr>
        <p:txBody>
          <a:bodyPr wrap="square" rtlCol="0">
            <a:spAutoFit/>
          </a:bodyPr>
          <a:lstStyle/>
          <a:p>
            <a:pPr marL="285750" indent="-285750">
              <a:buFont typeface="Arial" panose="020B0604020202020204" pitchFamily="34" charset="0"/>
              <a:buChar char="•"/>
            </a:pPr>
            <a:r>
              <a:rPr lang="de-DE" dirty="0" smtClean="0"/>
              <a:t>Absatz: 	Normaler Text</a:t>
            </a:r>
          </a:p>
          <a:p>
            <a:pPr marL="285750" indent="-285750">
              <a:buFont typeface="Arial" panose="020B0604020202020204" pitchFamily="34" charset="0"/>
              <a:buChar char="•"/>
            </a:pPr>
            <a:r>
              <a:rPr lang="de-DE" strike="sngStrike" dirty="0" smtClean="0">
                <a:solidFill>
                  <a:srgbClr val="003865"/>
                </a:solidFill>
              </a:rPr>
              <a:t>Überschrift 1:</a:t>
            </a:r>
            <a:r>
              <a:rPr lang="de-DE" dirty="0" smtClean="0">
                <a:solidFill>
                  <a:srgbClr val="FF0000"/>
                </a:solidFill>
              </a:rPr>
              <a:t>	Nicht verwenden</a:t>
            </a:r>
            <a:r>
              <a:rPr lang="de-DE" dirty="0" smtClean="0"/>
              <a:t> – reserviert für 		Seitentitel</a:t>
            </a:r>
          </a:p>
          <a:p>
            <a:pPr marL="285750" indent="-285750">
              <a:buFont typeface="Arial" panose="020B0604020202020204" pitchFamily="34" charset="0"/>
              <a:buChar char="•"/>
            </a:pPr>
            <a:r>
              <a:rPr lang="de-DE" strike="sngStrike" dirty="0" smtClean="0"/>
              <a:t>Überschrift 2: </a:t>
            </a:r>
            <a:r>
              <a:rPr lang="de-DE" dirty="0" smtClean="0"/>
              <a:t>	</a:t>
            </a:r>
            <a:r>
              <a:rPr lang="de-DE" dirty="0" smtClean="0">
                <a:solidFill>
                  <a:srgbClr val="FF0000"/>
                </a:solidFill>
              </a:rPr>
              <a:t>Nicht verwenden </a:t>
            </a:r>
            <a:r>
              <a:rPr lang="de-DE" dirty="0" smtClean="0"/>
              <a:t>– reserviert 		durch Untertitel</a:t>
            </a:r>
          </a:p>
          <a:p>
            <a:pPr marL="285750" indent="-285750">
              <a:buFont typeface="Arial" panose="020B0604020202020204" pitchFamily="34" charset="0"/>
              <a:buChar char="•"/>
            </a:pPr>
            <a:r>
              <a:rPr lang="de-DE" dirty="0" smtClean="0"/>
              <a:t>Überschrift 3:</a:t>
            </a:r>
            <a:r>
              <a:rPr lang="de-DE" b="1" dirty="0" smtClean="0"/>
              <a:t>	Typische Zwischenüberschrift 		</a:t>
            </a:r>
            <a:r>
              <a:rPr lang="de-DE" dirty="0" smtClean="0"/>
              <a:t>(nicht direkt unter den Untertitel 		setzen, sondern erst nach Text</a:t>
            </a:r>
            <a:r>
              <a:rPr lang="de-DE" dirty="0"/>
              <a:t>)</a:t>
            </a:r>
            <a:endParaRPr lang="de-DE" dirty="0" smtClean="0"/>
          </a:p>
          <a:p>
            <a:pPr marL="285750" indent="-285750">
              <a:buFont typeface="Arial" panose="020B0604020202020204" pitchFamily="34" charset="0"/>
              <a:buChar char="•"/>
            </a:pPr>
            <a:r>
              <a:rPr lang="de-DE" dirty="0" smtClean="0"/>
              <a:t>Überschrift 4/5: weitere Untergliederungs-			</a:t>
            </a:r>
            <a:r>
              <a:rPr lang="de-DE" dirty="0" err="1" smtClean="0"/>
              <a:t>möglichkeiten</a:t>
            </a:r>
            <a:endParaRPr lang="de-DE" dirty="0" smtClean="0"/>
          </a:p>
          <a:p>
            <a:pPr marL="285750" indent="-285750">
              <a:buFont typeface="Arial" panose="020B0604020202020204" pitchFamily="34" charset="0"/>
              <a:buChar char="•"/>
            </a:pPr>
            <a:r>
              <a:rPr lang="de-DE" strike="sngStrike" dirty="0" smtClean="0">
                <a:solidFill>
                  <a:srgbClr val="003865"/>
                </a:solidFill>
              </a:rPr>
              <a:t>Überschrift 6:</a:t>
            </a:r>
            <a:r>
              <a:rPr lang="de-DE" strike="sngStrike" dirty="0" smtClean="0">
                <a:solidFill>
                  <a:srgbClr val="FF0000"/>
                </a:solidFill>
              </a:rPr>
              <a:t> </a:t>
            </a:r>
            <a:r>
              <a:rPr lang="de-DE" dirty="0" smtClean="0">
                <a:solidFill>
                  <a:srgbClr val="FF0000"/>
                </a:solidFill>
              </a:rPr>
              <a:t>	Nicht verwenden – </a:t>
            </a:r>
            <a:r>
              <a:rPr lang="de-DE" dirty="0" smtClean="0"/>
              <a:t> Im System 		enthalten, aber nicht im 			Einsatz/nicht nicht Teil des 			Designs	</a:t>
            </a:r>
            <a:endParaRPr lang="de-DE" dirty="0"/>
          </a:p>
        </p:txBody>
      </p:sp>
      <p:sp>
        <p:nvSpPr>
          <p:cNvPr id="20" name="Rechteck 19"/>
          <p:cNvSpPr/>
          <p:nvPr/>
        </p:nvSpPr>
        <p:spPr>
          <a:xfrm>
            <a:off x="632135" y="3280379"/>
            <a:ext cx="1170161" cy="305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33008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72</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Vertiefung: Link einfügen/ändern</a:t>
            </a:r>
          </a:p>
        </p:txBody>
      </p:sp>
      <p:sp>
        <p:nvSpPr>
          <p:cNvPr id="14" name="Textfeld 13"/>
          <p:cNvSpPr txBox="1"/>
          <p:nvPr/>
        </p:nvSpPr>
        <p:spPr>
          <a:xfrm>
            <a:off x="4425949" y="2406650"/>
            <a:ext cx="4587735" cy="4247317"/>
          </a:xfrm>
          <a:prstGeom prst="rect">
            <a:avLst/>
          </a:prstGeom>
          <a:noFill/>
        </p:spPr>
        <p:txBody>
          <a:bodyPr wrap="square" rtlCol="0">
            <a:spAutoFit/>
          </a:bodyPr>
          <a:lstStyle/>
          <a:p>
            <a:r>
              <a:rPr lang="de-DE" b="1" dirty="0" smtClean="0">
                <a:sym typeface="Wingdings" panose="05000000000000000000" pitchFamily="2" charset="2"/>
              </a:rPr>
              <a:t>Externe Links:</a:t>
            </a:r>
          </a:p>
          <a:p>
            <a:pPr marL="285750" indent="-285750">
              <a:buFont typeface="Arial" panose="020B0604020202020204" pitchFamily="34" charset="0"/>
              <a:buChar char="•"/>
            </a:pPr>
            <a:r>
              <a:rPr lang="de-DE" dirty="0" smtClean="0">
                <a:sym typeface="Wingdings" panose="05000000000000000000" pitchFamily="2" charset="2"/>
              </a:rPr>
              <a:t>Text markieren und mit </a:t>
            </a:r>
            <a:r>
              <a:rPr lang="de-DE" dirty="0" err="1" smtClean="0">
                <a:sym typeface="Wingdings" panose="05000000000000000000" pitchFamily="2" charset="2"/>
              </a:rPr>
              <a:t>Strg+V</a:t>
            </a:r>
            <a:r>
              <a:rPr lang="de-DE" dirty="0" smtClean="0">
                <a:sym typeface="Wingdings" panose="05000000000000000000" pitchFamily="2" charset="2"/>
              </a:rPr>
              <a:t> Link setzen</a:t>
            </a:r>
          </a:p>
          <a:p>
            <a:pPr marL="285750" indent="-285750">
              <a:buFont typeface="Arial" panose="020B0604020202020204" pitchFamily="34" charset="0"/>
              <a:buChar char="•"/>
            </a:pPr>
            <a:r>
              <a:rPr lang="de-DE" dirty="0" smtClean="0">
                <a:sym typeface="Wingdings" panose="05000000000000000000" pitchFamily="2" charset="2"/>
              </a:rPr>
              <a:t>Link-Text entspricht dem vorher markierten Text oder kann eingefügt werden</a:t>
            </a:r>
            <a:endParaRPr lang="de-DE" dirty="0">
              <a:sym typeface="Wingdings" panose="05000000000000000000" pitchFamily="2" charset="2"/>
            </a:endParaRPr>
          </a:p>
          <a:p>
            <a:r>
              <a:rPr lang="de-DE" b="1" dirty="0" smtClean="0">
                <a:sym typeface="Wingdings" panose="05000000000000000000" pitchFamily="2" charset="2"/>
              </a:rPr>
              <a:t>Interne Links:</a:t>
            </a:r>
          </a:p>
          <a:p>
            <a:pPr marL="285750" indent="-285750">
              <a:buFont typeface="Arial" panose="020B0604020202020204" pitchFamily="34" charset="0"/>
              <a:buChar char="•"/>
            </a:pPr>
            <a:r>
              <a:rPr lang="de-DE" dirty="0" smtClean="0">
                <a:sym typeface="Wingdings" panose="05000000000000000000" pitchFamily="2" charset="2"/>
              </a:rPr>
              <a:t>Feld unten mit Pfeil aufklappen</a:t>
            </a:r>
          </a:p>
          <a:p>
            <a:pPr marL="285750" indent="-285750">
              <a:buFont typeface="Arial" panose="020B0604020202020204" pitchFamily="34" charset="0"/>
              <a:buChar char="•"/>
            </a:pPr>
            <a:r>
              <a:rPr lang="de-DE" dirty="0" smtClean="0">
                <a:sym typeface="Wingdings" panose="05000000000000000000" pitchFamily="2" charset="2"/>
              </a:rPr>
              <a:t>Seitentitel in „Suchen“ eingeben</a:t>
            </a:r>
          </a:p>
          <a:p>
            <a:pPr marL="285750" indent="-285750">
              <a:buFont typeface="Arial" panose="020B0604020202020204" pitchFamily="34" charset="0"/>
              <a:buChar char="•"/>
            </a:pPr>
            <a:r>
              <a:rPr lang="de-DE" dirty="0" smtClean="0">
                <a:sym typeface="Wingdings" panose="05000000000000000000" pitchFamily="2" charset="2"/>
              </a:rPr>
              <a:t>Gewünschte Seite anklicken</a:t>
            </a:r>
          </a:p>
          <a:p>
            <a:r>
              <a:rPr lang="de-DE" b="1" dirty="0" smtClean="0">
                <a:solidFill>
                  <a:srgbClr val="FF0000"/>
                </a:solidFill>
                <a:sym typeface="Wingdings" panose="05000000000000000000" pitchFamily="2" charset="2"/>
              </a:rPr>
              <a:t>Achtung</a:t>
            </a:r>
            <a:r>
              <a:rPr lang="de-DE" b="1" dirty="0" smtClean="0">
                <a:sym typeface="Wingdings" panose="05000000000000000000" pitchFamily="2" charset="2"/>
              </a:rPr>
              <a:t>: </a:t>
            </a:r>
            <a:r>
              <a:rPr lang="de-DE" dirty="0" smtClean="0">
                <a:sym typeface="Wingdings" panose="05000000000000000000" pitchFamily="2" charset="2"/>
              </a:rPr>
              <a:t>Es werden hier alle im System gespeicherten Daten abgebildet, auch Termine und Personenvisitenkarten. Bitte nur Titel mit „SEITE“ als Kategorie auswählen</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9" t="2034" r="4633" b="3898"/>
          <a:stretch/>
        </p:blipFill>
        <p:spPr bwMode="auto">
          <a:xfrm>
            <a:off x="643972" y="2406650"/>
            <a:ext cx="3517901" cy="3524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06" y="1371808"/>
            <a:ext cx="7777069" cy="45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3733800" y="1387191"/>
            <a:ext cx="428073" cy="305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643972" y="3530599"/>
            <a:ext cx="2556428" cy="228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289635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73</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Allgemeine Tipps zur Formatierung</a:t>
            </a:r>
          </a:p>
        </p:txBody>
      </p:sp>
      <p:sp>
        <p:nvSpPr>
          <p:cNvPr id="14" name="Textfeld 13"/>
          <p:cNvSpPr txBox="1"/>
          <p:nvPr/>
        </p:nvSpPr>
        <p:spPr>
          <a:xfrm>
            <a:off x="565148" y="1454149"/>
            <a:ext cx="8346937" cy="3970318"/>
          </a:xfrm>
          <a:prstGeom prst="rect">
            <a:avLst/>
          </a:prstGeom>
          <a:noFill/>
        </p:spPr>
        <p:txBody>
          <a:bodyPr wrap="square" rtlCol="0">
            <a:spAutoFit/>
          </a:bodyPr>
          <a:lstStyle/>
          <a:p>
            <a:r>
              <a:rPr lang="de-DE" b="1" dirty="0" smtClean="0">
                <a:sym typeface="Wingdings" panose="05000000000000000000" pitchFamily="2" charset="2"/>
              </a:rPr>
              <a:t>Keine Links in Überschriften</a:t>
            </a:r>
          </a:p>
          <a:p>
            <a:pPr marL="285750" indent="-285750">
              <a:buFont typeface="Arial" panose="020B0604020202020204" pitchFamily="34" charset="0"/>
              <a:buChar char="•"/>
            </a:pPr>
            <a:r>
              <a:rPr lang="de-DE" dirty="0" smtClean="0">
                <a:sym typeface="Wingdings" panose="05000000000000000000" pitchFamily="2" charset="2"/>
              </a:rPr>
              <a:t>Für den Nutzer nicht erkennbar auf fau.de/</a:t>
            </a:r>
            <a:r>
              <a:rPr lang="de-DE" dirty="0" err="1" smtClean="0">
                <a:sym typeface="Wingdings" panose="05000000000000000000" pitchFamily="2" charset="2"/>
              </a:rPr>
              <a:t>eu</a:t>
            </a:r>
            <a:endParaRPr lang="de-DE" dirty="0" smtClean="0">
              <a:sym typeface="Wingdings" panose="05000000000000000000" pitchFamily="2" charset="2"/>
            </a:endParaRPr>
          </a:p>
          <a:p>
            <a:endParaRPr lang="de-DE" b="1" dirty="0" smtClean="0">
              <a:sym typeface="Wingdings" panose="05000000000000000000" pitchFamily="2" charset="2"/>
            </a:endParaRPr>
          </a:p>
          <a:p>
            <a:r>
              <a:rPr lang="de-DE" b="1" dirty="0" smtClean="0">
                <a:sym typeface="Wingdings" panose="05000000000000000000" pitchFamily="2" charset="2"/>
              </a:rPr>
              <a:t>Absätze/Umbrüche</a:t>
            </a:r>
          </a:p>
          <a:p>
            <a:pPr marL="285750" indent="-285750">
              <a:buFont typeface="Arial" panose="020B0604020202020204" pitchFamily="34" charset="0"/>
              <a:buChar char="•"/>
            </a:pPr>
            <a:r>
              <a:rPr lang="de-DE" dirty="0" smtClean="0">
                <a:sym typeface="Wingdings" panose="05000000000000000000" pitchFamily="2" charset="2"/>
              </a:rPr>
              <a:t>Enter + </a:t>
            </a:r>
            <a:r>
              <a:rPr lang="de-DE" dirty="0" err="1" smtClean="0">
                <a:sym typeface="Wingdings" panose="05000000000000000000" pitchFamily="2" charset="2"/>
              </a:rPr>
              <a:t>Shift</a:t>
            </a:r>
            <a:r>
              <a:rPr lang="de-DE" dirty="0" smtClean="0">
                <a:sym typeface="Wingdings" panose="05000000000000000000" pitchFamily="2" charset="2"/>
              </a:rPr>
              <a:t> erzeugt Umbrüche, wo Absätze nicht sinnvoll sind (Adressen)</a:t>
            </a:r>
          </a:p>
          <a:p>
            <a:endParaRPr lang="de-DE" b="1" dirty="0" smtClean="0">
              <a:sym typeface="Wingdings" panose="05000000000000000000" pitchFamily="2" charset="2"/>
            </a:endParaRPr>
          </a:p>
          <a:p>
            <a:r>
              <a:rPr lang="de-DE" b="1" dirty="0" smtClean="0">
                <a:sym typeface="Wingdings" panose="05000000000000000000" pitchFamily="2" charset="2"/>
              </a:rPr>
              <a:t>Niemals Links in neuem Tab/Fenster öffnen</a:t>
            </a:r>
          </a:p>
          <a:p>
            <a:pPr marL="285750" indent="-285750">
              <a:buFont typeface="Arial" panose="020B0604020202020204" pitchFamily="34" charset="0"/>
              <a:buChar char="•"/>
            </a:pPr>
            <a:r>
              <a:rPr lang="de-DE" dirty="0" smtClean="0"/>
              <a:t>Barrierefreiheit, </a:t>
            </a:r>
            <a:r>
              <a:rPr lang="de-DE" dirty="0" smtClean="0">
                <a:sym typeface="Wingdings" panose="05000000000000000000" pitchFamily="2" charset="2"/>
              </a:rPr>
              <a:t>verletzt Bedienlogik, bevormundet Nutzer</a:t>
            </a:r>
            <a:endParaRPr lang="de-DE" dirty="0"/>
          </a:p>
          <a:p>
            <a:endParaRPr lang="de-DE" dirty="0" smtClean="0">
              <a:sym typeface="Wingdings" panose="05000000000000000000" pitchFamily="2" charset="2"/>
            </a:endParaRPr>
          </a:p>
          <a:p>
            <a:r>
              <a:rPr lang="de-DE" dirty="0" smtClean="0">
                <a:sym typeface="Wingdings" panose="05000000000000000000" pitchFamily="2" charset="2"/>
              </a:rPr>
              <a:t>Weitere…</a:t>
            </a:r>
          </a:p>
          <a:p>
            <a:pPr marL="285750" indent="-285750">
              <a:buFont typeface="Arial" panose="020B0604020202020204" pitchFamily="34" charset="0"/>
              <a:buChar char="•"/>
            </a:pPr>
            <a:r>
              <a:rPr lang="de-DE" dirty="0" smtClean="0">
                <a:sym typeface="Wingdings" panose="05000000000000000000" pitchFamily="2" charset="2"/>
              </a:rPr>
              <a:t>Links nicht über Leerzeichen legen</a:t>
            </a:r>
          </a:p>
          <a:p>
            <a:pPr marL="285750" indent="-285750">
              <a:buFont typeface="Arial" panose="020B0604020202020204" pitchFamily="34" charset="0"/>
              <a:buChar char="•"/>
            </a:pPr>
            <a:r>
              <a:rPr lang="de-DE" dirty="0" smtClean="0">
                <a:sym typeface="Wingdings" panose="05000000000000000000" pitchFamily="2" charset="2"/>
              </a:rPr>
              <a:t>Beim versehentlichen Zusammenkopieren von Links in eine Zeile (Hantierung mit Listenpunkten) prüfen, ob beide Links noch separate Inhalte haben</a:t>
            </a:r>
          </a:p>
          <a:p>
            <a:pPr marL="285750" indent="-285750">
              <a:buFont typeface="Arial" panose="020B0604020202020204" pitchFamily="34" charset="0"/>
              <a:buChar char="•"/>
            </a:pPr>
            <a:endParaRPr lang="de-DE" dirty="0" smtClean="0">
              <a:sym typeface="Wingdings" panose="05000000000000000000" pitchFamily="2" charset="2"/>
            </a:endParaRPr>
          </a:p>
        </p:txBody>
      </p:sp>
    </p:spTree>
    <p:extLst>
      <p:ext uri="{BB962C8B-B14F-4D97-AF65-F5344CB8AC3E}">
        <p14:creationId xmlns:p14="http://schemas.microsoft.com/office/powerpoint/2010/main" val="13656308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Spezialinhalte erkennen und einbinden</a:t>
            </a:r>
            <a:endParaRPr lang="de-DE" dirty="0">
              <a:solidFill>
                <a:schemeClr val="bg1"/>
              </a:solidFill>
            </a:endParaRPr>
          </a:p>
        </p:txBody>
      </p:sp>
      <p:sp>
        <p:nvSpPr>
          <p:cNvPr id="3" name="Untertitel 2"/>
          <p:cNvSpPr>
            <a:spLocks noGrp="1"/>
          </p:cNvSpPr>
          <p:nvPr>
            <p:ph type="subTitle" idx="1"/>
          </p:nvPr>
        </p:nvSpPr>
        <p:spPr/>
        <p:txBody>
          <a:bodyPr/>
          <a:lstStyle/>
          <a:p>
            <a:r>
              <a:rPr lang="de-DE" dirty="0"/>
              <a:t>Akkordeon</a:t>
            </a:r>
          </a:p>
          <a:p>
            <a:r>
              <a:rPr lang="de-DE" dirty="0" smtClean="0"/>
              <a:t>Personenvisitenkarten einbinden</a:t>
            </a:r>
          </a:p>
        </p:txBody>
      </p:sp>
      <p:sp>
        <p:nvSpPr>
          <p:cNvPr id="4" name="Bildplatzhalter 3"/>
          <p:cNvSpPr>
            <a:spLocks noGrp="1"/>
          </p:cNvSpPr>
          <p:nvPr>
            <p:ph type="pic" sz="quarter" idx="10"/>
          </p:nvPr>
        </p:nvSpPr>
        <p:spPr>
          <a:xfrm>
            <a:off x="306000" y="3990975"/>
            <a:ext cx="8838000" cy="2566988"/>
          </a:xfrm>
        </p:spPr>
      </p:sp>
    </p:spTree>
    <p:extLst>
      <p:ext uri="{BB962C8B-B14F-4D97-AF65-F5344CB8AC3E}">
        <p14:creationId xmlns:p14="http://schemas.microsoft.com/office/powerpoint/2010/main" val="2300555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3595" b="12012"/>
          <a:stretch/>
        </p:blipFill>
        <p:spPr bwMode="auto">
          <a:xfrm>
            <a:off x="558581" y="2479311"/>
            <a:ext cx="3005137" cy="310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Akkordeon</a:t>
            </a:r>
            <a:r>
              <a:rPr lang="de-DE" sz="2400" dirty="0"/>
              <a:t> </a:t>
            </a:r>
            <a:r>
              <a:rPr lang="de-DE" sz="2400" dirty="0" smtClean="0"/>
              <a:t>einbinden</a:t>
            </a:r>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75</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0" name="Rechteck 19"/>
          <p:cNvSpPr/>
          <p:nvPr/>
        </p:nvSpPr>
        <p:spPr>
          <a:xfrm>
            <a:off x="513883" y="4339864"/>
            <a:ext cx="1357311" cy="1310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98475" y="1485037"/>
            <a:ext cx="8232775" cy="923330"/>
          </a:xfrm>
          <a:prstGeom prst="rect">
            <a:avLst/>
          </a:prstGeom>
          <a:noFill/>
        </p:spPr>
        <p:txBody>
          <a:bodyPr wrap="square" rtlCol="0">
            <a:spAutoFit/>
          </a:bodyPr>
          <a:lstStyle/>
          <a:p>
            <a:r>
              <a:rPr lang="de-DE" dirty="0" smtClean="0"/>
              <a:t>Im Inhaltsbereich im Backend sind oft spezielle Code-Elemente in eckigen Klammern zu sehen (sogenannte Shortcodes), die das Aussehen im Frontend beeinflussen</a:t>
            </a:r>
            <a:endParaRPr lang="de-DE" dirty="0"/>
          </a:p>
        </p:txBody>
      </p:sp>
      <p:sp>
        <p:nvSpPr>
          <p:cNvPr id="9" name="Textfeld 8"/>
          <p:cNvSpPr txBox="1"/>
          <p:nvPr/>
        </p:nvSpPr>
        <p:spPr>
          <a:xfrm>
            <a:off x="737870" y="6014482"/>
            <a:ext cx="6259830" cy="369332"/>
          </a:xfrm>
          <a:prstGeom prst="rect">
            <a:avLst/>
          </a:prstGeom>
          <a:noFill/>
        </p:spPr>
        <p:txBody>
          <a:bodyPr wrap="square" rtlCol="0">
            <a:spAutoFit/>
          </a:bodyPr>
          <a:lstStyle/>
          <a:p>
            <a:r>
              <a:rPr lang="de-DE" dirty="0" smtClean="0">
                <a:solidFill>
                  <a:srgbClr val="FF0000"/>
                </a:solidFill>
              </a:rPr>
              <a:t>Diese Codes dürfen nicht verändert oder formatiert werden!</a:t>
            </a:r>
            <a:endParaRPr lang="de-DE" dirty="0">
              <a:solidFill>
                <a:srgbClr val="FF0000"/>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787" y="2360905"/>
            <a:ext cx="2370319" cy="215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eck 17"/>
          <p:cNvSpPr/>
          <p:nvPr/>
        </p:nvSpPr>
        <p:spPr>
          <a:xfrm>
            <a:off x="5098655" y="3950849"/>
            <a:ext cx="1756657" cy="2765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 name="Gerade Verbindung mit Pfeil 18"/>
          <p:cNvCxnSpPr/>
          <p:nvPr/>
        </p:nvCxnSpPr>
        <p:spPr>
          <a:xfrm flipV="1">
            <a:off x="3094525" y="4513807"/>
            <a:ext cx="1192212" cy="188143"/>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3867785" y="4886325"/>
            <a:ext cx="4863465" cy="738664"/>
          </a:xfrm>
          <a:prstGeom prst="rect">
            <a:avLst/>
          </a:prstGeom>
          <a:noFill/>
        </p:spPr>
        <p:txBody>
          <a:bodyPr wrap="square" rtlCol="0">
            <a:spAutoFit/>
          </a:bodyPr>
          <a:lstStyle/>
          <a:p>
            <a:r>
              <a:rPr lang="de-DE" sz="1400" dirty="0" smtClean="0"/>
              <a:t>Akkordeons können verlinkt und verschachtelt werden. Mehr </a:t>
            </a:r>
            <a:r>
              <a:rPr lang="de-DE" sz="1400" dirty="0"/>
              <a:t>Infos unter </a:t>
            </a:r>
            <a:r>
              <a:rPr lang="de-DE" sz="1400" dirty="0">
                <a:hlinkClick r:id="rId4"/>
              </a:rPr>
              <a:t>https://www.wordpress.rrze.fau.de/redaktion/accordion/</a:t>
            </a:r>
            <a:endParaRPr lang="de-DE" sz="1400" dirty="0"/>
          </a:p>
        </p:txBody>
      </p:sp>
    </p:spTree>
    <p:extLst>
      <p:ext uri="{BB962C8B-B14F-4D97-AF65-F5344CB8AC3E}">
        <p14:creationId xmlns:p14="http://schemas.microsoft.com/office/powerpoint/2010/main" val="14384196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Personenvisitenkarten im Content</a:t>
            </a:r>
            <a:br>
              <a:rPr lang="de-DE" sz="2400" dirty="0" smtClean="0"/>
            </a:b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76</a:t>
            </a:fld>
            <a:endParaRPr lang="de-DE" dirty="0"/>
          </a:p>
        </p:txBody>
      </p:sp>
      <p:sp>
        <p:nvSpPr>
          <p:cNvPr id="7" name="Fußzeilenplatzhalter 6"/>
          <p:cNvSpPr>
            <a:spLocks noGrp="1"/>
          </p:cNvSpPr>
          <p:nvPr>
            <p:ph type="ftr" sz="quarter" idx="16"/>
          </p:nvPr>
        </p:nvSpPr>
        <p:spPr/>
        <p:txBody>
          <a:bodyPr/>
          <a:lstStyle/>
          <a:p>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7050" y="1247960"/>
            <a:ext cx="3126752" cy="268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65162" y="5159525"/>
            <a:ext cx="8168640" cy="646331"/>
          </a:xfrm>
          <a:prstGeom prst="rect">
            <a:avLst/>
          </a:prstGeom>
          <a:noFill/>
        </p:spPr>
        <p:txBody>
          <a:bodyPr wrap="square" rtlCol="0">
            <a:spAutoFit/>
          </a:bodyPr>
          <a:lstStyle/>
          <a:p>
            <a:r>
              <a:rPr lang="de-DE" dirty="0" smtClean="0"/>
              <a:t>Personendaten können in der </a:t>
            </a:r>
            <a:r>
              <a:rPr lang="de-DE" b="1" dirty="0" smtClean="0"/>
              <a:t>Sidebar</a:t>
            </a:r>
            <a:r>
              <a:rPr lang="de-DE" dirty="0" smtClean="0"/>
              <a:t> angezeigt werden, aber mit fester Formatierung</a:t>
            </a:r>
          </a:p>
        </p:txBody>
      </p:sp>
      <p:sp>
        <p:nvSpPr>
          <p:cNvPr id="10" name="Textfeld 9"/>
          <p:cNvSpPr txBox="1"/>
          <p:nvPr/>
        </p:nvSpPr>
        <p:spPr>
          <a:xfrm>
            <a:off x="692150" y="4045763"/>
            <a:ext cx="7785099" cy="923330"/>
          </a:xfrm>
          <a:prstGeom prst="rect">
            <a:avLst/>
          </a:prstGeom>
          <a:noFill/>
        </p:spPr>
        <p:txBody>
          <a:bodyPr wrap="square" rtlCol="0">
            <a:spAutoFit/>
          </a:bodyPr>
          <a:lstStyle/>
          <a:p>
            <a:pPr marL="285750" indent="-285750">
              <a:buFont typeface="Arial" panose="020B0604020202020204" pitchFamily="34" charset="0"/>
              <a:buChar char="•"/>
            </a:pPr>
            <a:r>
              <a:rPr lang="de-DE" dirty="0" smtClean="0"/>
              <a:t>Einbindung via Shortcode [kontakt </a:t>
            </a:r>
            <a:r>
              <a:rPr lang="de-DE" dirty="0" err="1" smtClean="0"/>
              <a:t>id</a:t>
            </a:r>
            <a:r>
              <a:rPr lang="de-DE" dirty="0" smtClean="0"/>
              <a:t>="…"] </a:t>
            </a:r>
          </a:p>
          <a:p>
            <a:pPr marL="285750" indent="-285750">
              <a:buFont typeface="Arial" panose="020B0604020202020204" pitchFamily="34" charset="0"/>
              <a:buChar char="•"/>
            </a:pPr>
            <a:r>
              <a:rPr lang="de-DE" dirty="0" smtClean="0"/>
              <a:t>verschiedene Details können ein- und ausgeblendet werden </a:t>
            </a:r>
            <a:br>
              <a:rPr lang="de-DE" dirty="0" smtClean="0"/>
            </a:br>
            <a:r>
              <a:rPr lang="de-DE" dirty="0" smtClean="0"/>
              <a:t>(z.B. Raum, Fax-Nr., Adresse, Aufgabengebiet etc. - Webredaktion hilft)</a:t>
            </a:r>
            <a:endParaRPr lang="de-DE" dirty="0"/>
          </a:p>
        </p:txBody>
      </p:sp>
      <p:sp>
        <p:nvSpPr>
          <p:cNvPr id="11" name="Rechteck 10"/>
          <p:cNvSpPr/>
          <p:nvPr/>
        </p:nvSpPr>
        <p:spPr>
          <a:xfrm>
            <a:off x="6502399" y="2678038"/>
            <a:ext cx="2103215" cy="566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mit Pfeil 14"/>
          <p:cNvCxnSpPr/>
          <p:nvPr/>
        </p:nvCxnSpPr>
        <p:spPr>
          <a:xfrm>
            <a:off x="5079015" y="2915320"/>
            <a:ext cx="1056070" cy="88550"/>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73" y="2260489"/>
            <a:ext cx="5275813" cy="51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97032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Vertiefung: Personenvisitenkarten – kontakt </a:t>
            </a:r>
            <a:r>
              <a:rPr lang="de-DE" sz="2400" dirty="0" err="1" smtClean="0"/>
              <a:t>id</a:t>
            </a:r>
            <a:r>
              <a:rPr lang="de-DE" sz="2400" dirty="0" smtClean="0"/>
              <a:t> finden</a:t>
            </a:r>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77</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15" name="Textfeld 14"/>
          <p:cNvSpPr txBox="1"/>
          <p:nvPr/>
        </p:nvSpPr>
        <p:spPr>
          <a:xfrm>
            <a:off x="533400" y="4818685"/>
            <a:ext cx="5189483" cy="923330"/>
          </a:xfrm>
          <a:prstGeom prst="rect">
            <a:avLst/>
          </a:prstGeom>
          <a:noFill/>
        </p:spPr>
        <p:txBody>
          <a:bodyPr wrap="square" rtlCol="0">
            <a:spAutoFit/>
          </a:bodyPr>
          <a:lstStyle/>
          <a:p>
            <a:r>
              <a:rPr lang="de-DE" b="1" dirty="0" smtClean="0"/>
              <a:t>Vorgehen</a:t>
            </a:r>
          </a:p>
          <a:p>
            <a:pPr marL="342900" indent="-342900">
              <a:buFont typeface="+mj-lt"/>
              <a:buAutoNum type="arabicPeriod"/>
            </a:pPr>
            <a:r>
              <a:rPr lang="de-DE" dirty="0" smtClean="0"/>
              <a:t>Person über Suchfeld bei Kontakte suchen</a:t>
            </a:r>
          </a:p>
          <a:p>
            <a:pPr marL="342900" indent="-342900">
              <a:buFont typeface="+mj-lt"/>
              <a:buAutoNum type="arabicPeriod"/>
            </a:pPr>
            <a:r>
              <a:rPr lang="de-DE" dirty="0" smtClean="0"/>
              <a:t>Kontakt </a:t>
            </a:r>
            <a:r>
              <a:rPr lang="de-DE" dirty="0" err="1" smtClean="0"/>
              <a:t>id</a:t>
            </a:r>
            <a:r>
              <a:rPr lang="de-DE" dirty="0" smtClean="0"/>
              <a:t> kopieren</a:t>
            </a:r>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73" y="1419923"/>
            <a:ext cx="29527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3"/>
          <a:stretch>
            <a:fillRect/>
          </a:stretch>
        </p:blipFill>
        <p:spPr>
          <a:xfrm>
            <a:off x="533400" y="2371732"/>
            <a:ext cx="4448796" cy="2191056"/>
          </a:xfrm>
          <a:prstGeom prst="rect">
            <a:avLst/>
          </a:prstGeom>
        </p:spPr>
      </p:pic>
      <p:sp>
        <p:nvSpPr>
          <p:cNvPr id="11" name="Rechteck 10"/>
          <p:cNvSpPr/>
          <p:nvPr/>
        </p:nvSpPr>
        <p:spPr>
          <a:xfrm>
            <a:off x="2451339" y="3792468"/>
            <a:ext cx="769123" cy="279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361794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Exkurs: Inhalt ändern im Seitencode</a:t>
            </a:r>
            <a:endParaRPr lang="de-DE" dirty="0">
              <a:solidFill>
                <a:schemeClr val="bg1"/>
              </a:solidFill>
            </a:endParaRPr>
          </a:p>
        </p:txBody>
      </p:sp>
      <p:sp>
        <p:nvSpPr>
          <p:cNvPr id="3" name="Untertitel 2"/>
          <p:cNvSpPr>
            <a:spLocks noGrp="1"/>
          </p:cNvSpPr>
          <p:nvPr>
            <p:ph type="subTitle" idx="1"/>
          </p:nvPr>
        </p:nvSpPr>
        <p:spPr/>
        <p:txBody>
          <a:bodyPr/>
          <a:lstStyle/>
          <a:p>
            <a:r>
              <a:rPr lang="de-DE" dirty="0" smtClean="0"/>
              <a:t>Voraussetzung: HTML-Kenntnisse</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42515784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1555750"/>
            <a:ext cx="611776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Seiten-Inhalt – Codeansicht (Textmodus)</a:t>
            </a:r>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79</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0" name="Rechteck 19"/>
          <p:cNvSpPr/>
          <p:nvPr/>
        </p:nvSpPr>
        <p:spPr>
          <a:xfrm>
            <a:off x="8655050" y="2216150"/>
            <a:ext cx="377360" cy="247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mit Pfeil 16"/>
          <p:cNvCxnSpPr/>
          <p:nvPr/>
        </p:nvCxnSpPr>
        <p:spPr>
          <a:xfrm>
            <a:off x="2451100" y="3041650"/>
            <a:ext cx="4648200" cy="29210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2349500" y="3683000"/>
            <a:ext cx="685800" cy="304800"/>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438150" y="1823125"/>
            <a:ext cx="2381250" cy="2862322"/>
          </a:xfrm>
          <a:prstGeom prst="rect">
            <a:avLst/>
          </a:prstGeom>
          <a:noFill/>
        </p:spPr>
        <p:txBody>
          <a:bodyPr wrap="square" rtlCol="0">
            <a:spAutoFit/>
          </a:bodyPr>
          <a:lstStyle/>
          <a:p>
            <a:r>
              <a:rPr lang="de-DE" dirty="0" smtClean="0"/>
              <a:t>Der Inhaltsbereich kann von der Standardansicht („Visuell“) in eine Codeansicht umgeschaltet werden (Button „Text“). Diese enthält HTML-Elemente, ebenso die Shortcodes</a:t>
            </a:r>
            <a:endParaRPr lang="de-DE" dirty="0"/>
          </a:p>
        </p:txBody>
      </p:sp>
      <p:cxnSp>
        <p:nvCxnSpPr>
          <p:cNvPr id="24" name="Gerade Verbindung mit Pfeil 23"/>
          <p:cNvCxnSpPr/>
          <p:nvPr/>
        </p:nvCxnSpPr>
        <p:spPr>
          <a:xfrm>
            <a:off x="2451100" y="2406650"/>
            <a:ext cx="6108700" cy="65088"/>
          </a:xfrm>
          <a:prstGeom prst="straightConnector1">
            <a:avLst/>
          </a:prstGeom>
          <a:ln>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00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Aufbau der Website</a:t>
            </a:r>
            <a:endParaRPr lang="de-DE" dirty="0"/>
          </a:p>
        </p:txBody>
      </p:sp>
      <p:sp>
        <p:nvSpPr>
          <p:cNvPr id="4" name="Untertitel 3"/>
          <p:cNvSpPr>
            <a:spLocks noGrp="1"/>
          </p:cNvSpPr>
          <p:nvPr>
            <p:ph type="subTitle" idx="1"/>
          </p:nvPr>
        </p:nvSpPr>
        <p:spPr/>
        <p:txBody>
          <a:bodyPr/>
          <a:lstStyle/>
          <a:p>
            <a:endParaRPr lang="de-DE"/>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4237308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468" y="1450064"/>
            <a:ext cx="4181956" cy="202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nhaltsplatzhalter 3"/>
          <p:cNvSpPr>
            <a:spLocks noGrp="1"/>
          </p:cNvSpPr>
          <p:nvPr>
            <p:ph sz="quarter" idx="13"/>
          </p:nvPr>
        </p:nvSpPr>
        <p:spPr/>
        <p:txBody>
          <a:bodyPr/>
          <a:lstStyle/>
          <a:p>
            <a:pPr marL="0" indent="0">
              <a:buNone/>
            </a:pPr>
            <a:r>
              <a:rPr lang="de-DE" sz="2400" dirty="0" smtClean="0"/>
              <a:t>Seiten-Inhalt – Codeansicht (Textmodus)</a:t>
            </a:r>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80</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0" name="Rechteck 19"/>
          <p:cNvSpPr/>
          <p:nvPr/>
        </p:nvSpPr>
        <p:spPr>
          <a:xfrm>
            <a:off x="4356100" y="2130424"/>
            <a:ext cx="882650" cy="981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438150" y="1843764"/>
            <a:ext cx="3587750" cy="4247317"/>
          </a:xfrm>
          <a:prstGeom prst="rect">
            <a:avLst/>
          </a:prstGeom>
          <a:noFill/>
        </p:spPr>
        <p:txBody>
          <a:bodyPr wrap="square" rtlCol="0">
            <a:spAutoFit/>
          </a:bodyPr>
          <a:lstStyle/>
          <a:p>
            <a:r>
              <a:rPr lang="de-DE" dirty="0" smtClean="0"/>
              <a:t>Wenn Sie HTML-Kenntnisse haben:</a:t>
            </a:r>
          </a:p>
          <a:p>
            <a:endParaRPr lang="de-DE" dirty="0" smtClean="0"/>
          </a:p>
          <a:p>
            <a:pPr marL="285750" indent="-285750">
              <a:buFont typeface="Arial" panose="020B0604020202020204" pitchFamily="34" charset="0"/>
              <a:buChar char="•"/>
            </a:pPr>
            <a:r>
              <a:rPr lang="de-DE" dirty="0" smtClean="0"/>
              <a:t>Die Codeansicht kann bei Fehlformatierungen helfen, die nicht mit Standardmitteln zu beseitigen sind</a:t>
            </a:r>
          </a:p>
          <a:p>
            <a:endParaRPr lang="de-DE" dirty="0"/>
          </a:p>
          <a:p>
            <a:r>
              <a:rPr lang="de-DE" dirty="0" smtClean="0"/>
              <a:t>Wenn Sie keine HTML-Kenntnisse haben:</a:t>
            </a:r>
          </a:p>
          <a:p>
            <a:endParaRPr lang="de-DE" dirty="0"/>
          </a:p>
          <a:p>
            <a:pPr marL="285750" indent="-285750">
              <a:buFont typeface="Arial" panose="020B0604020202020204" pitchFamily="34" charset="0"/>
              <a:buChar char="•"/>
            </a:pPr>
            <a:r>
              <a:rPr lang="de-DE" dirty="0" smtClean="0"/>
              <a:t>Inhalt erneut über Textfilter einfügen</a:t>
            </a:r>
          </a:p>
          <a:p>
            <a:pPr marL="285750" indent="-285750">
              <a:buFont typeface="Arial" panose="020B0604020202020204" pitchFamily="34" charset="0"/>
              <a:buChar char="•"/>
            </a:pPr>
            <a:r>
              <a:rPr lang="de-DE" dirty="0" smtClean="0"/>
              <a:t>Inhalt manuell einfügen</a:t>
            </a:r>
          </a:p>
          <a:p>
            <a:pPr marL="285750" indent="-285750">
              <a:buFont typeface="Arial" panose="020B0604020202020204" pitchFamily="34" charset="0"/>
              <a:buChar char="•"/>
            </a:pPr>
            <a:r>
              <a:rPr lang="de-DE" dirty="0" err="1" smtClean="0"/>
              <a:t>Webredaktion</a:t>
            </a:r>
            <a:r>
              <a:rPr lang="de-DE" dirty="0" smtClean="0"/>
              <a:t> um Hilfe bitten</a:t>
            </a:r>
            <a:endParaRPr lang="de-DE"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018" y="3643579"/>
            <a:ext cx="4576712" cy="270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4"/>
          <p:cNvSpPr/>
          <p:nvPr/>
        </p:nvSpPr>
        <p:spPr>
          <a:xfrm>
            <a:off x="4311468" y="3975100"/>
            <a:ext cx="2851332" cy="156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639659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l">
              <a:lnSpc>
                <a:spcPts val="3200"/>
              </a:lnSpc>
            </a:pPr>
            <a:r>
              <a:rPr lang="de-DE" b="1" dirty="0">
                <a:solidFill>
                  <a:schemeClr val="bg1"/>
                </a:solidFill>
              </a:rPr>
              <a:t>Sidebar </a:t>
            </a:r>
            <a:r>
              <a:rPr lang="de-DE" b="1" dirty="0" smtClean="0">
                <a:solidFill>
                  <a:schemeClr val="bg1"/>
                </a:solidFill>
              </a:rPr>
              <a:t>– für ergänzende Informationen </a:t>
            </a:r>
            <a:endParaRPr lang="de-DE" b="1" dirty="0">
              <a:solidFill>
                <a:schemeClr val="bg1"/>
              </a:solidFill>
            </a:endParaRPr>
          </a:p>
        </p:txBody>
      </p:sp>
      <p:sp>
        <p:nvSpPr>
          <p:cNvPr id="3" name="Untertitel 2"/>
          <p:cNvSpPr>
            <a:spLocks noGrp="1"/>
          </p:cNvSpPr>
          <p:nvPr>
            <p:ph type="subTitle" idx="1"/>
          </p:nvPr>
        </p:nvSpPr>
        <p:spPr/>
        <p:txBody>
          <a:bodyPr>
            <a:normAutofit/>
          </a:bodyPr>
          <a:lstStyle/>
          <a:p>
            <a:r>
              <a:rPr lang="de-DE" dirty="0" smtClean="0"/>
              <a:t>Pflege und Bedienung der rechten Spalte</a:t>
            </a:r>
            <a:endParaRPr lang="de-DE" dirty="0">
              <a:effectLst/>
            </a:endParaRPr>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24235082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Aufbau der Sidebar</a:t>
            </a:r>
          </a:p>
          <a:p>
            <a:pPr marL="0" indent="0">
              <a:buNone/>
            </a:pPr>
            <a:endParaRPr lang="de-DE" sz="2400" dirty="0" smtClean="0"/>
          </a:p>
          <a:p>
            <a:pPr marL="0" indent="0">
              <a:buNone/>
            </a:pPr>
            <a:r>
              <a:rPr lang="de-DE" sz="1800" b="0" dirty="0" smtClean="0"/>
              <a:t>alle Felder sind optional wählbar</a:t>
            </a:r>
          </a:p>
          <a:p>
            <a:pPr marL="0" indent="0">
              <a:buNone/>
            </a:pPr>
            <a:endParaRPr lang="de-DE" sz="1800" b="0" dirty="0" smtClean="0"/>
          </a:p>
          <a:p>
            <a:pPr marL="825750" lvl="1" indent="-285750">
              <a:buFont typeface="Arial" panose="020B0604020202020204" pitchFamily="34" charset="0"/>
              <a:buChar char="•"/>
            </a:pPr>
            <a:r>
              <a:rPr lang="de-DE" sz="1400" b="0" dirty="0" smtClean="0"/>
              <a:t>Freies Textfeld</a:t>
            </a:r>
          </a:p>
          <a:p>
            <a:pPr marL="825750" lvl="1" indent="-285750">
              <a:buFont typeface="Arial" panose="020B0604020202020204" pitchFamily="34" charset="0"/>
              <a:buChar char="•"/>
            </a:pPr>
            <a:r>
              <a:rPr lang="de-DE" sz="1400" b="0" dirty="0" smtClean="0"/>
              <a:t>Kontakt</a:t>
            </a:r>
          </a:p>
          <a:p>
            <a:pPr marL="825750" lvl="1" indent="-285750">
              <a:buFont typeface="Arial" panose="020B0604020202020204" pitchFamily="34" charset="0"/>
              <a:buChar char="•"/>
            </a:pPr>
            <a:r>
              <a:rPr lang="de-DE" sz="1400" b="0" dirty="0" smtClean="0"/>
              <a:t>1. Linkblock (Gruppe mit bis zu 4 Links)</a:t>
            </a:r>
          </a:p>
          <a:p>
            <a:pPr marL="825750" lvl="1" indent="-285750">
              <a:buFont typeface="Arial" panose="020B0604020202020204" pitchFamily="34" charset="0"/>
              <a:buChar char="•"/>
            </a:pPr>
            <a:r>
              <a:rPr lang="de-DE" sz="1400" b="0" dirty="0" smtClean="0"/>
              <a:t>2. Linkblock (Gruppe mit bis zu 4 Links)</a:t>
            </a:r>
          </a:p>
          <a:p>
            <a:pPr marL="825750" lvl="1" indent="-285750">
              <a:buFont typeface="Arial" panose="020B0604020202020204" pitchFamily="34" charset="0"/>
              <a:buChar char="•"/>
            </a:pPr>
            <a:r>
              <a:rPr lang="de-DE" sz="1400" b="0" dirty="0" smtClean="0"/>
              <a:t>Freies Textfeld</a:t>
            </a:r>
          </a:p>
          <a:p>
            <a:pPr marL="540000" lvl="1" indent="0"/>
            <a:endParaRPr lang="de-DE" sz="1400" dirty="0"/>
          </a:p>
          <a:p>
            <a:pPr marL="0" indent="0">
              <a:buNone/>
            </a:pPr>
            <a:r>
              <a:rPr lang="de-DE" sz="1800" b="0" dirty="0" smtClean="0"/>
              <a:t>Reihenfolge Kontakt und Links sind änderbar</a:t>
            </a:r>
          </a:p>
          <a:p>
            <a:pPr marL="0" indent="0">
              <a:buNone/>
            </a:pP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82</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107" y="4431770"/>
            <a:ext cx="2189093" cy="10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035107"/>
            <a:ext cx="2119312"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362" y="3223349"/>
            <a:ext cx="2114550" cy="165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C:\Users\pi48myvy\Downloads\linkliste.jpg"/>
          <p:cNvPicPr>
            <a:picLocks noChangeAspect="1" noChangeArrowheads="1"/>
          </p:cNvPicPr>
          <p:nvPr/>
        </p:nvPicPr>
        <p:blipFill rotWithShape="1">
          <a:blip r:embed="rId6">
            <a:extLst>
              <a:ext uri="{28A0092B-C50C-407E-A947-70E740481C1C}">
                <a14:useLocalDpi xmlns:a14="http://schemas.microsoft.com/office/drawing/2010/main" val="0"/>
              </a:ext>
            </a:extLst>
          </a:blip>
          <a:srcRect t="-39727" b="39727"/>
          <a:stretch/>
        </p:blipFill>
        <p:spPr bwMode="auto">
          <a:xfrm>
            <a:off x="5624478" y="3492000"/>
            <a:ext cx="2351122" cy="199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326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Sidebar – Oberes (und unteres) Textfeld </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83</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88" y="1493769"/>
            <a:ext cx="2691260" cy="433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88" y="1493769"/>
            <a:ext cx="4238625"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64888" y="6016487"/>
            <a:ext cx="8021912" cy="369332"/>
          </a:xfrm>
          <a:prstGeom prst="rect">
            <a:avLst/>
          </a:prstGeom>
          <a:noFill/>
        </p:spPr>
        <p:txBody>
          <a:bodyPr wrap="square" rtlCol="0">
            <a:spAutoFit/>
          </a:bodyPr>
          <a:lstStyle/>
          <a:p>
            <a:r>
              <a:rPr lang="de-DE" dirty="0" smtClean="0">
                <a:solidFill>
                  <a:srgbClr val="FF0000"/>
                </a:solidFill>
              </a:rPr>
              <a:t>Im Textfeld möglichst keine/wenig Formatierung einsetzen und kurz fassen!</a:t>
            </a:r>
            <a:endParaRPr lang="de-DE" dirty="0">
              <a:solidFill>
                <a:srgbClr val="FF0000"/>
              </a:solidFill>
            </a:endParaRPr>
          </a:p>
        </p:txBody>
      </p:sp>
      <p:sp>
        <p:nvSpPr>
          <p:cNvPr id="9" name="Rechteck 8"/>
          <p:cNvSpPr/>
          <p:nvPr/>
        </p:nvSpPr>
        <p:spPr>
          <a:xfrm>
            <a:off x="808990" y="2030343"/>
            <a:ext cx="2359660" cy="3608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5575300" y="2501899"/>
            <a:ext cx="2247900" cy="1866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p:cNvCxnSpPr/>
          <p:nvPr/>
        </p:nvCxnSpPr>
        <p:spPr>
          <a:xfrm flipV="1">
            <a:off x="3356148" y="2942149"/>
            <a:ext cx="1971502" cy="423351"/>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059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Sidebar – Kontakt</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84</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855926"/>
            <a:ext cx="42291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234" y="1951174"/>
            <a:ext cx="280035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63826" y="5362665"/>
            <a:ext cx="7626626"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Suche nach Kontakten direkt via Namenseingabe möglich (</a:t>
            </a:r>
            <a:r>
              <a:rPr lang="de-DE" dirty="0" smtClean="0">
                <a:solidFill>
                  <a:srgbClr val="FF0000"/>
                </a:solidFill>
              </a:rPr>
              <a:t>Vorname zuerst</a:t>
            </a:r>
            <a:r>
              <a:rPr lang="de-DE" dirty="0" smtClean="0"/>
              <a:t>)</a:t>
            </a:r>
          </a:p>
          <a:p>
            <a:pPr marL="285750" indent="-285750">
              <a:buFont typeface="Arial" panose="020B0604020202020204" pitchFamily="34" charset="0"/>
              <a:buChar char="•"/>
            </a:pPr>
            <a:r>
              <a:rPr lang="de-DE" dirty="0" smtClean="0"/>
              <a:t>Mehrfachauswahl mit </a:t>
            </a:r>
            <a:r>
              <a:rPr lang="de-DE" dirty="0" err="1" smtClean="0"/>
              <a:t>Strg+Maustaste</a:t>
            </a:r>
            <a:endParaRPr lang="de-DE" dirty="0" smtClean="0"/>
          </a:p>
          <a:p>
            <a:pPr marL="285750" indent="-285750">
              <a:buFont typeface="Arial" panose="020B0604020202020204" pitchFamily="34" charset="0"/>
              <a:buChar char="•"/>
            </a:pPr>
            <a:r>
              <a:rPr lang="de-DE" dirty="0" smtClean="0"/>
              <a:t>Sortierung im Frontend: alphabetisch</a:t>
            </a:r>
            <a:endParaRPr lang="de-DE" dirty="0"/>
          </a:p>
        </p:txBody>
      </p:sp>
      <p:sp>
        <p:nvSpPr>
          <p:cNvPr id="9" name="Rechteck 8"/>
          <p:cNvSpPr/>
          <p:nvPr/>
        </p:nvSpPr>
        <p:spPr>
          <a:xfrm>
            <a:off x="1091234" y="2030343"/>
            <a:ext cx="2598116" cy="2173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6168694" y="2432049"/>
            <a:ext cx="2247900" cy="23535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p:cNvCxnSpPr/>
          <p:nvPr/>
        </p:nvCxnSpPr>
        <p:spPr>
          <a:xfrm flipV="1">
            <a:off x="3327400" y="2942150"/>
            <a:ext cx="2686050" cy="1083750"/>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9685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Users\pi48myvy\Downloads\linkliste.jpg"/>
          <p:cNvPicPr>
            <a:picLocks noChangeAspect="1" noChangeArrowheads="1"/>
          </p:cNvPicPr>
          <p:nvPr/>
        </p:nvPicPr>
        <p:blipFill rotWithShape="1">
          <a:blip r:embed="rId3">
            <a:extLst>
              <a:ext uri="{28A0092B-C50C-407E-A947-70E740481C1C}">
                <a14:useLocalDpi xmlns:a14="http://schemas.microsoft.com/office/drawing/2010/main" val="0"/>
              </a:ext>
            </a:extLst>
          </a:blip>
          <a:srcRect t="-33534" b="35798"/>
          <a:stretch/>
        </p:blipFill>
        <p:spPr bwMode="auto">
          <a:xfrm>
            <a:off x="4180691" y="1084140"/>
            <a:ext cx="4336253" cy="3600000"/>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sz="quarter" idx="13"/>
          </p:nvPr>
        </p:nvSpPr>
        <p:spPr/>
        <p:txBody>
          <a:bodyPr/>
          <a:lstStyle/>
          <a:p>
            <a:pPr marL="0" indent="0">
              <a:buNone/>
            </a:pPr>
            <a:r>
              <a:rPr lang="de-DE" sz="2400" dirty="0" smtClean="0"/>
              <a:t>Sidebar – Linklisten</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85</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59" y="1417983"/>
            <a:ext cx="2527587" cy="518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514430" y="1328149"/>
            <a:ext cx="2598116" cy="4294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5496368" y="3122322"/>
            <a:ext cx="2247900" cy="1593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a:off x="2667000" y="1752600"/>
            <a:ext cx="2721288" cy="1369722"/>
          </a:xfrm>
          <a:prstGeom prst="straightConnector1">
            <a:avLst/>
          </a:prstGeom>
          <a:ln w="28575">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334608" y="5328138"/>
            <a:ext cx="3493264" cy="923330"/>
          </a:xfrm>
          <a:prstGeom prst="rect">
            <a:avLst/>
          </a:prstGeom>
          <a:noFill/>
        </p:spPr>
        <p:txBody>
          <a:bodyPr wrap="none" rtlCol="0">
            <a:spAutoFit/>
          </a:bodyPr>
          <a:lstStyle/>
          <a:p>
            <a:r>
              <a:rPr lang="de-DE" dirty="0" smtClean="0"/>
              <a:t>Hinweis: </a:t>
            </a:r>
            <a:br>
              <a:rPr lang="de-DE" dirty="0" smtClean="0"/>
            </a:br>
            <a:r>
              <a:rPr lang="de-DE" dirty="0" smtClean="0"/>
              <a:t>Änderungen in der Sidebar sind </a:t>
            </a:r>
          </a:p>
          <a:p>
            <a:r>
              <a:rPr lang="de-DE" dirty="0" smtClean="0"/>
              <a:t>nicht in der Vorschau sichtbar!</a:t>
            </a:r>
            <a:endParaRPr lang="de-DE" dirty="0"/>
          </a:p>
        </p:txBody>
      </p:sp>
    </p:spTree>
    <p:extLst>
      <p:ext uri="{BB962C8B-B14F-4D97-AF65-F5344CB8AC3E}">
        <p14:creationId xmlns:p14="http://schemas.microsoft.com/office/powerpoint/2010/main" val="34725746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dirty="0" smtClean="0"/>
              <a:t>Zugriffsschutz bei Seiten</a:t>
            </a: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86</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6" name="Grafik 5"/>
          <p:cNvPicPr>
            <a:picLocks noChangeAspect="1"/>
          </p:cNvPicPr>
          <p:nvPr/>
        </p:nvPicPr>
        <p:blipFill>
          <a:blip r:embed="rId3"/>
          <a:stretch>
            <a:fillRect/>
          </a:stretch>
        </p:blipFill>
        <p:spPr>
          <a:xfrm>
            <a:off x="514430" y="1426788"/>
            <a:ext cx="2838846" cy="3867690"/>
          </a:xfrm>
          <a:prstGeom prst="rect">
            <a:avLst/>
          </a:prstGeom>
        </p:spPr>
      </p:pic>
      <p:sp>
        <p:nvSpPr>
          <p:cNvPr id="11" name="Rechteck 10"/>
          <p:cNvSpPr/>
          <p:nvPr/>
        </p:nvSpPr>
        <p:spPr>
          <a:xfrm>
            <a:off x="726394" y="3476412"/>
            <a:ext cx="1657884" cy="10699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651407" y="1585424"/>
            <a:ext cx="4484189" cy="2585323"/>
          </a:xfrm>
          <a:prstGeom prst="rect">
            <a:avLst/>
          </a:prstGeom>
          <a:noFill/>
        </p:spPr>
        <p:txBody>
          <a:bodyPr wrap="square" rtlCol="0">
            <a:spAutoFit/>
          </a:bodyPr>
          <a:lstStyle/>
          <a:p>
            <a:r>
              <a:rPr lang="de-DE" dirty="0" smtClean="0"/>
              <a:t>Jede Webseite kann mit einem Zugriffsschutz versehen werden</a:t>
            </a:r>
          </a:p>
          <a:p>
            <a:endParaRPr lang="de-DE" dirty="0" smtClean="0"/>
          </a:p>
          <a:p>
            <a:r>
              <a:rPr lang="de-DE" dirty="0" smtClean="0"/>
              <a:t>Dieser basiert auf den IdM-Gruppen</a:t>
            </a:r>
          </a:p>
          <a:p>
            <a:pPr marL="285750" indent="-285750">
              <a:buFont typeface="Arial" panose="020B0604020202020204" pitchFamily="34" charset="0"/>
              <a:buChar char="•"/>
            </a:pPr>
            <a:r>
              <a:rPr lang="de-DE" dirty="0" err="1" smtClean="0"/>
              <a:t>Staff</a:t>
            </a:r>
            <a:r>
              <a:rPr lang="de-DE" dirty="0" smtClean="0"/>
              <a:t>/Beschäftigte</a:t>
            </a:r>
          </a:p>
          <a:p>
            <a:pPr marL="285750" indent="-285750">
              <a:buFont typeface="Arial" panose="020B0604020202020204" pitchFamily="34" charset="0"/>
              <a:buChar char="•"/>
            </a:pPr>
            <a:r>
              <a:rPr lang="de-DE" dirty="0" smtClean="0"/>
              <a:t>Student/Studierende</a:t>
            </a:r>
          </a:p>
          <a:p>
            <a:pPr marL="285750" indent="-285750">
              <a:buFont typeface="Arial" panose="020B0604020202020204" pitchFamily="34" charset="0"/>
              <a:buChar char="•"/>
            </a:pPr>
            <a:endParaRPr lang="de-DE" dirty="0"/>
          </a:p>
          <a:p>
            <a:r>
              <a:rPr lang="de-DE" dirty="0" smtClean="0"/>
              <a:t>Standard ist „Alle“  (weltweit sichtbar)</a:t>
            </a:r>
          </a:p>
          <a:p>
            <a:endParaRPr lang="de-DE" dirty="0"/>
          </a:p>
        </p:txBody>
      </p:sp>
      <p:sp>
        <p:nvSpPr>
          <p:cNvPr id="15" name="Textfeld 14"/>
          <p:cNvSpPr txBox="1"/>
          <p:nvPr/>
        </p:nvSpPr>
        <p:spPr>
          <a:xfrm>
            <a:off x="3651407" y="4546364"/>
            <a:ext cx="4988391" cy="1754326"/>
          </a:xfrm>
          <a:prstGeom prst="rect">
            <a:avLst/>
          </a:prstGeom>
          <a:noFill/>
        </p:spPr>
        <p:txBody>
          <a:bodyPr wrap="square" rtlCol="0">
            <a:spAutoFit/>
          </a:bodyPr>
          <a:lstStyle/>
          <a:p>
            <a:r>
              <a:rPr lang="de-DE" b="1" dirty="0" smtClean="0">
                <a:solidFill>
                  <a:srgbClr val="FF0000"/>
                </a:solidFill>
              </a:rPr>
              <a:t>Achtung bei Dokumenten: </a:t>
            </a:r>
          </a:p>
          <a:p>
            <a:r>
              <a:rPr lang="de-DE" dirty="0" smtClean="0"/>
              <a:t>Dokumente, die auf einer geschützten Seite liegen, müssen zusätzlich geschützt werden. </a:t>
            </a:r>
          </a:p>
          <a:p>
            <a:r>
              <a:rPr lang="de-DE" dirty="0" smtClean="0"/>
              <a:t>Sie sind sonst mit </a:t>
            </a:r>
            <a:r>
              <a:rPr lang="de-DE" dirty="0" err="1" smtClean="0"/>
              <a:t>google</a:t>
            </a:r>
            <a:r>
              <a:rPr lang="de-DE" dirty="0" smtClean="0"/>
              <a:t> weiterhin </a:t>
            </a:r>
            <a:r>
              <a:rPr lang="de-DE" dirty="0" err="1" smtClean="0"/>
              <a:t>suchbar</a:t>
            </a:r>
            <a:r>
              <a:rPr lang="de-DE" dirty="0" smtClean="0"/>
              <a:t> und aufrufbar.</a:t>
            </a:r>
          </a:p>
          <a:p>
            <a:endParaRPr lang="de-DE" dirty="0"/>
          </a:p>
        </p:txBody>
      </p:sp>
    </p:spTree>
    <p:extLst>
      <p:ext uri="{BB962C8B-B14F-4D97-AF65-F5344CB8AC3E}">
        <p14:creationId xmlns:p14="http://schemas.microsoft.com/office/powerpoint/2010/main" val="27627637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pPr lvl="1" algn="l" rtl="0">
              <a:lnSpc>
                <a:spcPts val="3200"/>
              </a:lnSpc>
              <a:spcBef>
                <a:spcPct val="0"/>
              </a:spcBef>
            </a:pPr>
            <a:r>
              <a:rPr lang="de-DE" sz="2800" b="1" dirty="0" smtClean="0">
                <a:solidFill>
                  <a:schemeClr val="bg1"/>
                </a:solidFill>
              </a:rPr>
              <a:t>Möglichkeiten der automatisierten Korrektur und kollegialen Zusammenarbeit</a:t>
            </a:r>
            <a:r>
              <a:rPr lang="de-DE" sz="2000" dirty="0" smtClean="0">
                <a:solidFill>
                  <a:schemeClr val="bg1"/>
                </a:solidFill>
              </a:rPr>
              <a:t/>
            </a:r>
            <a:br>
              <a:rPr lang="de-DE" sz="2000" dirty="0" smtClean="0">
                <a:solidFill>
                  <a:schemeClr val="bg1"/>
                </a:solidFill>
              </a:rPr>
            </a:br>
            <a:endParaRPr lang="de-DE" sz="2400" dirty="0">
              <a:solidFill>
                <a:schemeClr val="bg1"/>
              </a:solidFill>
            </a:endParaRPr>
          </a:p>
        </p:txBody>
      </p:sp>
      <p:sp>
        <p:nvSpPr>
          <p:cNvPr id="4" name="Bildplatzhalter 3"/>
          <p:cNvSpPr>
            <a:spLocks noGrp="1"/>
          </p:cNvSpPr>
          <p:nvPr>
            <p:ph type="pic" sz="quarter" idx="10"/>
          </p:nvPr>
        </p:nvSpPr>
        <p:spPr/>
      </p:sp>
      <p:sp>
        <p:nvSpPr>
          <p:cNvPr id="5" name="Untertitel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10877064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Mechanismen zur inhaltlichen Korrektur</a:t>
            </a:r>
            <a:endParaRPr lang="de-DE" dirty="0">
              <a:solidFill>
                <a:schemeClr val="bg1"/>
              </a:solidFill>
            </a:endParaRPr>
          </a:p>
        </p:txBody>
      </p:sp>
      <p:sp>
        <p:nvSpPr>
          <p:cNvPr id="3" name="Untertitel 2"/>
          <p:cNvSpPr>
            <a:spLocks noGrp="1"/>
          </p:cNvSpPr>
          <p:nvPr>
            <p:ph type="subTitle" idx="1"/>
          </p:nvPr>
        </p:nvSpPr>
        <p:spPr/>
        <p:txBody>
          <a:bodyPr/>
          <a:lstStyle/>
          <a:p>
            <a:r>
              <a:rPr lang="de-DE" dirty="0" err="1" smtClean="0"/>
              <a:t>Linkchecker</a:t>
            </a:r>
            <a:r>
              <a:rPr lang="de-DE" dirty="0" smtClean="0"/>
              <a:t>: Defekte Links prüfen</a:t>
            </a:r>
          </a:p>
          <a:p>
            <a:r>
              <a:rPr lang="de-DE" dirty="0" smtClean="0"/>
              <a:t>Rechtschreibprüfung</a:t>
            </a:r>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3080192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89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6" name="Inhaltsplatzhalter 5"/>
          <p:cNvSpPr>
            <a:spLocks noGrp="1"/>
          </p:cNvSpPr>
          <p:nvPr>
            <p:ph sz="quarter" idx="13"/>
          </p:nvPr>
        </p:nvSpPr>
        <p:spPr/>
        <p:txBody>
          <a:bodyPr/>
          <a:lstStyle/>
          <a:p>
            <a:pPr marL="0" indent="0">
              <a:buNone/>
            </a:pPr>
            <a:r>
              <a:rPr lang="de-DE" sz="2400" dirty="0" smtClean="0"/>
              <a:t>Rechtschreibprüfung: 4-Augen-Prinzip!</a:t>
            </a:r>
          </a:p>
        </p:txBody>
      </p:sp>
      <p:sp>
        <p:nvSpPr>
          <p:cNvPr id="14" name="Textfeld 13"/>
          <p:cNvSpPr txBox="1"/>
          <p:nvPr/>
        </p:nvSpPr>
        <p:spPr>
          <a:xfrm>
            <a:off x="565148" y="1454149"/>
            <a:ext cx="8346937" cy="1200329"/>
          </a:xfrm>
          <a:prstGeom prst="rect">
            <a:avLst/>
          </a:prstGeom>
          <a:noFill/>
        </p:spPr>
        <p:txBody>
          <a:bodyPr wrap="square" rtlCol="0">
            <a:spAutoFit/>
          </a:bodyPr>
          <a:lstStyle/>
          <a:p>
            <a:r>
              <a:rPr lang="de-DE" dirty="0" smtClean="0">
                <a:sym typeface="Wingdings" panose="05000000000000000000" pitchFamily="2" charset="2"/>
              </a:rPr>
              <a:t>Die Prüfung auf Rechtschreibfehler zwar theoretisch über den Browser erfolgen, wenn </a:t>
            </a:r>
            <a:r>
              <a:rPr lang="de-DE" dirty="0" err="1" smtClean="0">
                <a:sym typeface="Wingdings" panose="05000000000000000000" pitchFamily="2" charset="2"/>
              </a:rPr>
              <a:t>Addons</a:t>
            </a:r>
            <a:r>
              <a:rPr lang="de-DE" dirty="0" smtClean="0">
                <a:sym typeface="Wingdings" panose="05000000000000000000" pitchFamily="2" charset="2"/>
              </a:rPr>
              <a:t> installiert werden dürfen. An der FAU ist das aber meist nicht erlaubt (Frontmotion-Browser). Also: Personen gegenlesen lassen – oder die </a:t>
            </a:r>
            <a:r>
              <a:rPr lang="de-DE" dirty="0" err="1" smtClean="0">
                <a:sym typeface="Wingdings" panose="05000000000000000000" pitchFamily="2" charset="2"/>
              </a:rPr>
              <a:t>Webredaktion</a:t>
            </a:r>
            <a:r>
              <a:rPr lang="de-DE" dirty="0" smtClean="0">
                <a:sym typeface="Wingdings" panose="05000000000000000000" pitchFamily="2" charset="2"/>
              </a:rPr>
              <a:t>!</a:t>
            </a:r>
          </a:p>
        </p:txBody>
      </p:sp>
      <p:pic>
        <p:nvPicPr>
          <p:cNvPr id="2" name="Grafik 1"/>
          <p:cNvPicPr>
            <a:picLocks noChangeAspect="1"/>
          </p:cNvPicPr>
          <p:nvPr/>
        </p:nvPicPr>
        <p:blipFill>
          <a:blip r:embed="rId2"/>
          <a:stretch>
            <a:fillRect/>
          </a:stretch>
        </p:blipFill>
        <p:spPr>
          <a:xfrm>
            <a:off x="1097448" y="2862364"/>
            <a:ext cx="6792392" cy="3183505"/>
          </a:xfrm>
          <a:prstGeom prst="rect">
            <a:avLst/>
          </a:prstGeom>
        </p:spPr>
      </p:pic>
      <p:sp>
        <p:nvSpPr>
          <p:cNvPr id="9" name="Rechteck 8"/>
          <p:cNvSpPr/>
          <p:nvPr/>
        </p:nvSpPr>
        <p:spPr>
          <a:xfrm>
            <a:off x="1332088" y="4289778"/>
            <a:ext cx="6683023" cy="1569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75024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1415490"/>
            <a:ext cx="517452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p:cNvSpPr>
            <a:spLocks noGrp="1"/>
          </p:cNvSpPr>
          <p:nvPr>
            <p:ph sz="quarter" idx="13"/>
          </p:nvPr>
        </p:nvSpPr>
        <p:spPr/>
        <p:txBody>
          <a:bodyPr/>
          <a:lstStyle/>
          <a:p>
            <a:pPr marL="0" indent="0">
              <a:buNone/>
            </a:pPr>
            <a:r>
              <a:rPr lang="de-DE" sz="2400" dirty="0" smtClean="0"/>
              <a:t>Portalseite (1. Ebene)</a:t>
            </a:r>
          </a:p>
          <a:p>
            <a:pPr marL="0" indent="0">
              <a:buNone/>
            </a:pPr>
            <a:endParaRPr lang="de-DE" sz="2400" dirty="0"/>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9</a:t>
            </a:fld>
            <a:endParaRPr lang="de-DE" dirty="0"/>
          </a:p>
        </p:txBody>
      </p:sp>
      <p:sp>
        <p:nvSpPr>
          <p:cNvPr id="5" name="Fußzeilenplatzhalter 4"/>
          <p:cNvSpPr>
            <a:spLocks noGrp="1"/>
          </p:cNvSpPr>
          <p:nvPr>
            <p:ph type="ftr" sz="quarter" idx="16"/>
          </p:nvPr>
        </p:nvSpPr>
        <p:spPr/>
        <p:txBody>
          <a:bodyPr/>
          <a:lstStyle/>
          <a:p>
            <a:endParaRPr lang="de-DE" dirty="0"/>
          </a:p>
        </p:txBody>
      </p:sp>
      <p:sp>
        <p:nvSpPr>
          <p:cNvPr id="7" name="Abgerundetes Rechteck 6"/>
          <p:cNvSpPr/>
          <p:nvPr/>
        </p:nvSpPr>
        <p:spPr>
          <a:xfrm>
            <a:off x="2146300" y="4191016"/>
            <a:ext cx="4305300" cy="175258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p:cNvSpPr/>
          <p:nvPr/>
        </p:nvSpPr>
        <p:spPr>
          <a:xfrm>
            <a:off x="2146300" y="3056700"/>
            <a:ext cx="2882900" cy="91149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Abgerundetes Rechteck 8"/>
          <p:cNvSpPr/>
          <p:nvPr/>
        </p:nvSpPr>
        <p:spPr>
          <a:xfrm>
            <a:off x="5029200" y="2886214"/>
            <a:ext cx="1337213" cy="108197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p:nvPr/>
        </p:nvCxnSpPr>
        <p:spPr>
          <a:xfrm flipH="1">
            <a:off x="7181260" y="2895193"/>
            <a:ext cx="298532" cy="5007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6902612" y="4344963"/>
            <a:ext cx="476088" cy="13333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1289760" y="3378200"/>
            <a:ext cx="799390" cy="30660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7479792" y="2299807"/>
            <a:ext cx="1456014" cy="1754326"/>
          </a:xfrm>
          <a:prstGeom prst="rect">
            <a:avLst/>
          </a:prstGeom>
        </p:spPr>
        <p:txBody>
          <a:bodyPr wrap="square">
            <a:spAutoFit/>
          </a:bodyPr>
          <a:lstStyle/>
          <a:p>
            <a:pPr lvl="0"/>
            <a:r>
              <a:rPr lang="de-DE" sz="1200" dirty="0" smtClean="0"/>
              <a:t>Kontext/Sidebar:</a:t>
            </a:r>
          </a:p>
          <a:p>
            <a:pPr marL="285750" lvl="0" indent="-285750">
              <a:buFont typeface="Arial" panose="020B0604020202020204" pitchFamily="34" charset="0"/>
              <a:buChar char="•"/>
            </a:pPr>
            <a:r>
              <a:rPr lang="de-DE" sz="1200" dirty="0" smtClean="0"/>
              <a:t>Kontakt</a:t>
            </a:r>
          </a:p>
          <a:p>
            <a:pPr marL="285750" lvl="0" indent="-285750">
              <a:buFont typeface="Arial" panose="020B0604020202020204" pitchFamily="34" charset="0"/>
              <a:buChar char="•"/>
            </a:pPr>
            <a:r>
              <a:rPr lang="de-DE" sz="1200" dirty="0" smtClean="0"/>
              <a:t>Links zu verwandten Themen, die nicht im Seitenbaum in diesem Portal liegen</a:t>
            </a:r>
          </a:p>
        </p:txBody>
      </p:sp>
      <p:sp>
        <p:nvSpPr>
          <p:cNvPr id="14" name="Rechteck 13"/>
          <p:cNvSpPr/>
          <p:nvPr/>
        </p:nvSpPr>
        <p:spPr>
          <a:xfrm>
            <a:off x="298880" y="3500135"/>
            <a:ext cx="1205533" cy="369332"/>
          </a:xfrm>
          <a:prstGeom prst="rect">
            <a:avLst/>
          </a:prstGeom>
        </p:spPr>
        <p:txBody>
          <a:bodyPr wrap="square">
            <a:spAutoFit/>
          </a:bodyPr>
          <a:lstStyle/>
          <a:p>
            <a:pPr lvl="0"/>
            <a:r>
              <a:rPr lang="de-DE" dirty="0" smtClean="0"/>
              <a:t>Inhalt</a:t>
            </a:r>
          </a:p>
        </p:txBody>
      </p:sp>
      <p:sp>
        <p:nvSpPr>
          <p:cNvPr id="15" name="Rechteck 14"/>
          <p:cNvSpPr/>
          <p:nvPr/>
        </p:nvSpPr>
        <p:spPr>
          <a:xfrm>
            <a:off x="7330526" y="4478296"/>
            <a:ext cx="1673913" cy="1077218"/>
          </a:xfrm>
          <a:prstGeom prst="rect">
            <a:avLst/>
          </a:prstGeom>
        </p:spPr>
        <p:txBody>
          <a:bodyPr wrap="square">
            <a:spAutoFit/>
          </a:bodyPr>
          <a:lstStyle/>
          <a:p>
            <a:pPr lvl="0"/>
            <a:r>
              <a:rPr lang="de-DE" sz="1600" dirty="0" smtClean="0"/>
              <a:t>Portalmenü mit Unterpunkten (ausgewählten) Inhaltsseiten</a:t>
            </a:r>
          </a:p>
        </p:txBody>
      </p:sp>
      <p:sp>
        <p:nvSpPr>
          <p:cNvPr id="16" name="Rechteck 15"/>
          <p:cNvSpPr/>
          <p:nvPr/>
        </p:nvSpPr>
        <p:spPr>
          <a:xfrm>
            <a:off x="266069" y="2455506"/>
            <a:ext cx="1389754" cy="646331"/>
          </a:xfrm>
          <a:prstGeom prst="rect">
            <a:avLst/>
          </a:prstGeom>
        </p:spPr>
        <p:txBody>
          <a:bodyPr wrap="square">
            <a:spAutoFit/>
          </a:bodyPr>
          <a:lstStyle/>
          <a:p>
            <a:pPr lvl="0"/>
            <a:r>
              <a:rPr lang="de-DE" dirty="0" smtClean="0"/>
              <a:t>Untertitel (h2)</a:t>
            </a:r>
          </a:p>
        </p:txBody>
      </p:sp>
      <p:cxnSp>
        <p:nvCxnSpPr>
          <p:cNvPr id="17" name="Gerade Verbindung mit Pfeil 16"/>
          <p:cNvCxnSpPr/>
          <p:nvPr/>
        </p:nvCxnSpPr>
        <p:spPr>
          <a:xfrm>
            <a:off x="1289760" y="2299807"/>
            <a:ext cx="856540" cy="21479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298881" y="1707571"/>
            <a:ext cx="1324124" cy="646331"/>
          </a:xfrm>
          <a:prstGeom prst="rect">
            <a:avLst/>
          </a:prstGeom>
        </p:spPr>
        <p:txBody>
          <a:bodyPr wrap="square">
            <a:spAutoFit/>
          </a:bodyPr>
          <a:lstStyle/>
          <a:p>
            <a:pPr lvl="0"/>
            <a:r>
              <a:rPr lang="de-DE" dirty="0" smtClean="0"/>
              <a:t>Seitentitel (h1)</a:t>
            </a:r>
          </a:p>
        </p:txBody>
      </p:sp>
      <p:cxnSp>
        <p:nvCxnSpPr>
          <p:cNvPr id="19" name="Gerade Verbindung mit Pfeil 18"/>
          <p:cNvCxnSpPr/>
          <p:nvPr/>
        </p:nvCxnSpPr>
        <p:spPr>
          <a:xfrm>
            <a:off x="1623005" y="2895193"/>
            <a:ext cx="523295" cy="5007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Abgerundetes Rechteck 22"/>
          <p:cNvSpPr/>
          <p:nvPr/>
        </p:nvSpPr>
        <p:spPr>
          <a:xfrm>
            <a:off x="2152650" y="2389372"/>
            <a:ext cx="1377950" cy="2776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291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14" grpId="0"/>
      <p:bldP spid="15" grpId="0"/>
      <p:bldP spid="16" grpId="0"/>
      <p:bldP spid="18" grpId="0"/>
      <p:bldP spid="2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Zusammenarbeit mit anderen Autoren</a:t>
            </a:r>
            <a:endParaRPr lang="de-DE" dirty="0">
              <a:solidFill>
                <a:schemeClr val="bg1"/>
              </a:solidFill>
            </a:endParaRPr>
          </a:p>
        </p:txBody>
      </p:sp>
      <p:sp>
        <p:nvSpPr>
          <p:cNvPr id="3" name="Untertitel 2"/>
          <p:cNvSpPr>
            <a:spLocks noGrp="1"/>
          </p:cNvSpPr>
          <p:nvPr>
            <p:ph type="subTitle" idx="1"/>
          </p:nvPr>
        </p:nvSpPr>
        <p:spPr>
          <a:xfrm>
            <a:off x="396000" y="1885951"/>
            <a:ext cx="8568000" cy="1911692"/>
          </a:xfrm>
        </p:spPr>
        <p:txBody>
          <a:bodyPr>
            <a:normAutofit/>
          </a:bodyPr>
          <a:lstStyle/>
          <a:p>
            <a:pPr marL="342900" indent="-342900">
              <a:buFont typeface="Arial" panose="020B0604020202020204" pitchFamily="34" charset="0"/>
              <a:buChar char="•"/>
            </a:pPr>
            <a:r>
              <a:rPr lang="de-DE" dirty="0" smtClean="0"/>
              <a:t>Revisionen</a:t>
            </a:r>
          </a:p>
          <a:p>
            <a:pPr marL="342900" indent="-342900">
              <a:buFont typeface="Arial" panose="020B0604020202020204" pitchFamily="34" charset="0"/>
              <a:buChar char="•"/>
            </a:pPr>
            <a:r>
              <a:rPr lang="de-DE" dirty="0" smtClean="0"/>
              <a:t>Seitensperre</a:t>
            </a:r>
          </a:p>
          <a:p>
            <a:pPr marL="342900" indent="-342900">
              <a:buFont typeface="Arial" panose="020B0604020202020204" pitchFamily="34" charset="0"/>
              <a:buChar char="•"/>
            </a:pPr>
            <a:r>
              <a:rPr lang="de-DE" dirty="0" smtClean="0"/>
              <a:t>Automatische Speicherung</a:t>
            </a:r>
          </a:p>
          <a:p>
            <a:pPr marL="342900" indent="-342900">
              <a:buFont typeface="Arial" panose="020B0604020202020204" pitchFamily="34" charset="0"/>
              <a:buChar char="•"/>
            </a:pPr>
            <a:r>
              <a:rPr lang="de-DE" dirty="0" smtClean="0"/>
              <a:t>Redaktionelle Kommentare an Seiten</a:t>
            </a:r>
            <a:endParaRPr lang="de-DE" dirty="0"/>
          </a:p>
          <a:p>
            <a:pPr marL="342900" indent="-342900">
              <a:buFont typeface="Arial" panose="020B0604020202020204" pitchFamily="34" charset="0"/>
              <a:buChar char="•"/>
            </a:pPr>
            <a:endParaRPr lang="de-DE" dirty="0"/>
          </a:p>
          <a:p>
            <a:endParaRPr lang="de-DE" dirty="0"/>
          </a:p>
        </p:txBody>
      </p:sp>
      <p:sp>
        <p:nvSpPr>
          <p:cNvPr id="4" name="Bildplatzhalter 3"/>
          <p:cNvSpPr>
            <a:spLocks noGrp="1"/>
          </p:cNvSpPr>
          <p:nvPr>
            <p:ph type="pic" sz="quarter" idx="10"/>
          </p:nvPr>
        </p:nvSpPr>
        <p:spPr/>
      </p:sp>
    </p:spTree>
    <p:extLst>
      <p:ext uri="{BB962C8B-B14F-4D97-AF65-F5344CB8AC3E}">
        <p14:creationId xmlns:p14="http://schemas.microsoft.com/office/powerpoint/2010/main" val="9812948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a:t>Revisionen (Änderungen </a:t>
            </a:r>
            <a:r>
              <a:rPr lang="de-DE" sz="2400" dirty="0" smtClean="0"/>
              <a:t>nachvollziehen</a:t>
            </a:r>
            <a:r>
              <a:rPr lang="de-DE" sz="2400" dirty="0"/>
              <a:t>)</a:t>
            </a:r>
            <a:endParaRPr lang="de-DE" sz="2400" dirty="0" smtClean="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91</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499275"/>
            <a:ext cx="8153400" cy="1631216"/>
          </a:xfrm>
          <a:prstGeom prst="rect">
            <a:avLst/>
          </a:prstGeom>
          <a:noFill/>
        </p:spPr>
        <p:txBody>
          <a:bodyPr wrap="square" rtlCol="0">
            <a:spAutoFit/>
          </a:bodyPr>
          <a:lstStyle/>
          <a:p>
            <a:r>
              <a:rPr lang="de-DE" sz="2000" dirty="0" smtClean="0"/>
              <a:t>Das Revisionssystem von Wordpress hilft, jede Änderung an einer Seite nachzuvollziehen.</a:t>
            </a:r>
          </a:p>
          <a:p>
            <a:r>
              <a:rPr lang="de-DE" sz="2000" dirty="0" smtClean="0"/>
              <a:t>Jedes </a:t>
            </a:r>
            <a:r>
              <a:rPr lang="de-DE" sz="2000" b="1" dirty="0" smtClean="0"/>
              <a:t>Aktualisieren</a:t>
            </a:r>
            <a:r>
              <a:rPr lang="de-DE" sz="2000" dirty="0" smtClean="0"/>
              <a:t> einer Webseite erzeugt eine neue Revision (und eine E-Mail an die Co-Autoren) </a:t>
            </a:r>
            <a:br>
              <a:rPr lang="de-DE" sz="2000" dirty="0" smtClean="0"/>
            </a:br>
            <a:r>
              <a:rPr lang="de-DE" sz="2000" dirty="0" smtClean="0">
                <a:sym typeface="Wingdings" panose="05000000000000000000" pitchFamily="2" charset="2"/>
              </a:rPr>
              <a:t> Änderungen immer blockweise vornehmen</a:t>
            </a:r>
            <a:endParaRPr lang="de-DE" sz="20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4247553"/>
            <a:ext cx="2988951" cy="186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89" y="4257053"/>
            <a:ext cx="2269921" cy="206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38150" y="3555812"/>
            <a:ext cx="3804001"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über die Veröffentlichen-Box in der Bearbeitungsansicht</a:t>
            </a:r>
            <a:endParaRPr lang="de-DE" dirty="0"/>
          </a:p>
        </p:txBody>
      </p:sp>
      <p:sp>
        <p:nvSpPr>
          <p:cNvPr id="11" name="Textfeld 10"/>
          <p:cNvSpPr txBox="1"/>
          <p:nvPr/>
        </p:nvSpPr>
        <p:spPr>
          <a:xfrm>
            <a:off x="4514850" y="3543816"/>
            <a:ext cx="4248150"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über die Revisionsliste unten in der Bearbeitungsansicht</a:t>
            </a:r>
            <a:endParaRPr lang="de-DE" dirty="0"/>
          </a:p>
        </p:txBody>
      </p:sp>
      <p:sp>
        <p:nvSpPr>
          <p:cNvPr id="17" name="Rechteck 16"/>
          <p:cNvSpPr/>
          <p:nvPr/>
        </p:nvSpPr>
        <p:spPr>
          <a:xfrm>
            <a:off x="1419142" y="5478442"/>
            <a:ext cx="1651000" cy="325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438150" y="3174484"/>
            <a:ext cx="2595582" cy="369332"/>
          </a:xfrm>
          <a:prstGeom prst="rect">
            <a:avLst/>
          </a:prstGeom>
          <a:noFill/>
        </p:spPr>
        <p:txBody>
          <a:bodyPr wrap="none" rtlCol="0">
            <a:spAutoFit/>
          </a:bodyPr>
          <a:lstStyle/>
          <a:p>
            <a:r>
              <a:rPr lang="de-DE" b="1" dirty="0"/>
              <a:t>Aufruf der Revisionen</a:t>
            </a:r>
          </a:p>
        </p:txBody>
      </p:sp>
      <p:sp>
        <p:nvSpPr>
          <p:cNvPr id="19" name="Rechteck 18"/>
          <p:cNvSpPr/>
          <p:nvPr/>
        </p:nvSpPr>
        <p:spPr>
          <a:xfrm>
            <a:off x="4597400" y="4247552"/>
            <a:ext cx="1949450" cy="870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106461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0" indent="0">
              <a:buNone/>
            </a:pPr>
            <a:r>
              <a:rPr lang="de-DE" sz="2400" b="1" dirty="0" smtClean="0">
                <a:solidFill>
                  <a:srgbClr val="003865"/>
                </a:solidFill>
              </a:rPr>
              <a:t>Revisionen  - Vergleich der Versionen</a:t>
            </a:r>
          </a:p>
          <a:p>
            <a:pPr marL="0" indent="0">
              <a:buNone/>
            </a:pPr>
            <a:r>
              <a:rPr lang="de-DE" sz="1800" b="0" dirty="0"/>
              <a:t>aktuelle und vorige Version</a:t>
            </a:r>
          </a:p>
          <a:p>
            <a:pPr marL="0" indent="0">
              <a:buNone/>
            </a:pPr>
            <a:endParaRPr lang="de-DE" sz="2400" b="1" dirty="0" smtClean="0">
              <a:solidFill>
                <a:srgbClr val="003865"/>
              </a:solidFill>
            </a:endParaRPr>
          </a:p>
          <a:p>
            <a:pPr marL="0" indent="0">
              <a:buNone/>
            </a:pPr>
            <a:endParaRPr lang="de-DE" sz="2400" dirty="0"/>
          </a:p>
          <a:p>
            <a:pPr marL="0" indent="0">
              <a:buNone/>
            </a:pPr>
            <a:endParaRPr lang="de-DE" sz="2400" b="1" dirty="0" smtClean="0">
              <a:solidFill>
                <a:srgbClr val="003865"/>
              </a:solidFill>
            </a:endParaRPr>
          </a:p>
          <a:p>
            <a:pPr marL="0" indent="0">
              <a:buNone/>
            </a:pPr>
            <a:endParaRPr lang="de-DE" sz="1800" b="0" dirty="0" smtClean="0"/>
          </a:p>
          <a:p>
            <a:pPr marL="0" indent="0">
              <a:buNone/>
            </a:pPr>
            <a:endParaRPr lang="de-DE" sz="1800" b="0" dirty="0"/>
          </a:p>
          <a:p>
            <a:pPr marL="0" indent="0">
              <a:buNone/>
            </a:pPr>
            <a:r>
              <a:rPr lang="de-DE" sz="1800" b="0" dirty="0" smtClean="0"/>
              <a:t>über mehrere Versionen</a:t>
            </a:r>
            <a:endParaRPr lang="de-DE" sz="1800" b="0" dirty="0"/>
          </a:p>
          <a:p>
            <a:pPr marL="0" indent="0">
              <a:buNone/>
            </a:pPr>
            <a:endParaRPr lang="de-DE" sz="2400" b="1" dirty="0">
              <a:solidFill>
                <a:srgbClr val="003865"/>
              </a:solidFill>
            </a:endParaRPr>
          </a:p>
        </p:txBody>
      </p:sp>
      <p:sp>
        <p:nvSpPr>
          <p:cNvPr id="3" name="Datumsplatzhalter 2"/>
          <p:cNvSpPr>
            <a:spLocks noGrp="1"/>
          </p:cNvSpPr>
          <p:nvPr>
            <p:ph type="dt" sz="half" idx="14"/>
          </p:nvPr>
        </p:nvSpPr>
        <p:spPr/>
        <p:txBody>
          <a:bodyPr/>
          <a:lstStyle/>
          <a:p>
            <a:fld id="{44643B27-0F35-4AC5-A9AD-B13FDAF53AE8}" type="datetime1">
              <a:rPr lang="de-DE" smtClean="0"/>
              <a:pPr/>
              <a:t>04.04.2019</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92</a:t>
            </a:fld>
            <a:endParaRPr lang="de-DE" dirty="0"/>
          </a:p>
        </p:txBody>
      </p:sp>
      <p:sp>
        <p:nvSpPr>
          <p:cNvPr id="5" name="Fußzeilenplatzhalter 4"/>
          <p:cNvSpPr>
            <a:spLocks noGrp="1"/>
          </p:cNvSpPr>
          <p:nvPr>
            <p:ph type="ftr" sz="quarter" idx="16"/>
          </p:nvPr>
        </p:nvSpPr>
        <p:spPr/>
        <p:txBody>
          <a:bodyPr/>
          <a:lstStyle/>
          <a:p>
            <a:endParaRPr lang="de-DE"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68" t="7895"/>
          <a:stretch/>
        </p:blipFill>
        <p:spPr bwMode="auto">
          <a:xfrm>
            <a:off x="3425825" y="1282700"/>
            <a:ext cx="5511800" cy="214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7" t="1852" b="23587"/>
          <a:stretch/>
        </p:blipFill>
        <p:spPr bwMode="auto">
          <a:xfrm>
            <a:off x="3425825" y="3727450"/>
            <a:ext cx="5511800" cy="236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Gerade Verbindung mit Pfeil 7"/>
          <p:cNvCxnSpPr/>
          <p:nvPr/>
        </p:nvCxnSpPr>
        <p:spPr>
          <a:xfrm flipH="1">
            <a:off x="5143500" y="1682750"/>
            <a:ext cx="349250" cy="304801"/>
          </a:xfrm>
          <a:prstGeom prst="straightConnector1">
            <a:avLst/>
          </a:prstGeom>
          <a:ln w="3810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5607050" y="3810943"/>
            <a:ext cx="349250" cy="304801"/>
          </a:xfrm>
          <a:prstGeom prst="straightConnector1">
            <a:avLst/>
          </a:prstGeom>
          <a:ln w="3810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7337425" y="3780138"/>
            <a:ext cx="349250" cy="304801"/>
          </a:xfrm>
          <a:prstGeom prst="straightConnector1">
            <a:avLst/>
          </a:prstGeom>
          <a:ln w="38100">
            <a:solidFill>
              <a:srgbClr val="FF0000"/>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659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Seitensperre</a:t>
            </a:r>
            <a:endParaRPr lang="de-DE" dirty="0" smtClean="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93</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499275"/>
            <a:ext cx="8153400" cy="1015663"/>
          </a:xfrm>
          <a:prstGeom prst="rect">
            <a:avLst/>
          </a:prstGeom>
          <a:noFill/>
        </p:spPr>
        <p:txBody>
          <a:bodyPr wrap="square" rtlCol="0">
            <a:spAutoFit/>
          </a:bodyPr>
          <a:lstStyle/>
          <a:p>
            <a:r>
              <a:rPr lang="de-DE" sz="2000" dirty="0" smtClean="0"/>
              <a:t>Arbeitet ein Autor an einer Webseite, ist diese für andere Autoren gesperrt. In der Seitenliste erscheinen dazu Hinweise an der Seite.</a:t>
            </a:r>
          </a:p>
          <a:p>
            <a:endParaRPr lang="de-DE" sz="2000" dirty="0"/>
          </a:p>
        </p:txBody>
      </p:sp>
      <p:pic>
        <p:nvPicPr>
          <p:cNvPr id="1026" name="Picture 2" descr="C:\Users\pi48myvy\Downloads\hinwe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2466228"/>
            <a:ext cx="6889750" cy="3573328"/>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2211388" y="4703742"/>
            <a:ext cx="2195512" cy="325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852488" y="4252892"/>
            <a:ext cx="544512" cy="515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346092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Seitensperre</a:t>
            </a:r>
            <a:endParaRPr lang="de-DE" dirty="0" smtClean="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94</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492925"/>
            <a:ext cx="8286750" cy="1107996"/>
          </a:xfrm>
          <a:prstGeom prst="rect">
            <a:avLst/>
          </a:prstGeom>
          <a:noFill/>
        </p:spPr>
        <p:txBody>
          <a:bodyPr wrap="square" rtlCol="0">
            <a:spAutoFit/>
          </a:bodyPr>
          <a:lstStyle/>
          <a:p>
            <a:r>
              <a:rPr lang="de-DE" sz="2400" dirty="0" smtClean="0"/>
              <a:t>Ruft man die Seite zum Bearbeiten auf (egal, von wo aus), erscheint eine Warnung.</a:t>
            </a:r>
          </a:p>
          <a:p>
            <a:endParaRPr lang="de-DE" dirty="0"/>
          </a:p>
        </p:txBody>
      </p:sp>
      <p:pic>
        <p:nvPicPr>
          <p:cNvPr id="2050" name="Picture 2" descr="C:\Users\pi48myvy\Downloads\uebernehm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2" y="2376488"/>
            <a:ext cx="7627937" cy="401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977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Seitensperre</a:t>
            </a:r>
            <a:endParaRPr lang="de-DE" dirty="0" smtClean="0"/>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95</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361460"/>
            <a:ext cx="8458200" cy="2585323"/>
          </a:xfrm>
          <a:prstGeom prst="rect">
            <a:avLst/>
          </a:prstGeom>
          <a:noFill/>
        </p:spPr>
        <p:txBody>
          <a:bodyPr wrap="square" rtlCol="0">
            <a:spAutoFit/>
          </a:bodyPr>
          <a:lstStyle/>
          <a:p>
            <a:r>
              <a:rPr lang="de-DE" dirty="0" smtClean="0"/>
              <a:t>Eine von einem anderen Autoren blockierte Seite kann notfalls „mit Gewalt“ zur Bearbeitung übernommen werden.</a:t>
            </a:r>
          </a:p>
          <a:p>
            <a:r>
              <a:rPr lang="de-DE" b="1" dirty="0" smtClean="0"/>
              <a:t>Folgen: </a:t>
            </a:r>
            <a:r>
              <a:rPr lang="de-DE" dirty="0" smtClean="0"/>
              <a:t>Der ursprüngliche Bearbeiter wird „hinausgeworfen“ und informiert. Die bisherigen Änderungen werden automatisch in einer neuen Revision gespeichert. </a:t>
            </a:r>
            <a:r>
              <a:rPr lang="de-DE" dirty="0" smtClean="0">
                <a:sym typeface="Wingdings" panose="05000000000000000000" pitchFamily="2" charset="2"/>
              </a:rPr>
              <a:t> Gefahr von Versions-Chaos</a:t>
            </a:r>
          </a:p>
          <a:p>
            <a:r>
              <a:rPr lang="de-DE" dirty="0" smtClean="0">
                <a:sym typeface="Wingdings" panose="05000000000000000000" pitchFamily="2" charset="2"/>
              </a:rPr>
              <a:t>Die Seitensperre hat eine gewollte Toleranzzeit von einigen Sekunden – doppelte Bearbeitung möglich. Bitte warten Sie eine Minute.</a:t>
            </a:r>
          </a:p>
          <a:p>
            <a:endParaRPr lang="de-DE" b="1" dirty="0">
              <a:sym typeface="Wingdings" panose="05000000000000000000" pitchFamily="2" charset="2"/>
            </a:endParaRPr>
          </a:p>
          <a:p>
            <a:endParaRPr lang="de-DE" dirty="0"/>
          </a:p>
        </p:txBody>
      </p:sp>
      <p:pic>
        <p:nvPicPr>
          <p:cNvPr id="3074" name="Picture 2" descr="C:\Users\pi48myvy\Downloads\rausgeschmissen.jpg"/>
          <p:cNvPicPr>
            <a:picLocks noChangeAspect="1" noChangeArrowheads="1"/>
          </p:cNvPicPr>
          <p:nvPr/>
        </p:nvPicPr>
        <p:blipFill rotWithShape="1">
          <a:blip r:embed="rId2">
            <a:extLst>
              <a:ext uri="{28A0092B-C50C-407E-A947-70E740481C1C}">
                <a14:useLocalDpi xmlns:a14="http://schemas.microsoft.com/office/drawing/2010/main" val="0"/>
              </a:ext>
            </a:extLst>
          </a:blip>
          <a:srcRect t="30792" b="-30161"/>
          <a:stretch/>
        </p:blipFill>
        <p:spPr bwMode="auto">
          <a:xfrm>
            <a:off x="546100" y="3863074"/>
            <a:ext cx="6927850" cy="375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3065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Automatische Speicherung</a:t>
            </a:r>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96</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361460"/>
            <a:ext cx="8458200" cy="1754326"/>
          </a:xfrm>
          <a:prstGeom prst="rect">
            <a:avLst/>
          </a:prstGeom>
          <a:noFill/>
        </p:spPr>
        <p:txBody>
          <a:bodyPr wrap="square" rtlCol="0">
            <a:spAutoFit/>
          </a:bodyPr>
          <a:lstStyle/>
          <a:p>
            <a:r>
              <a:rPr lang="de-DE" dirty="0" smtClean="0">
                <a:sym typeface="Wingdings" panose="05000000000000000000" pitchFamily="2" charset="2"/>
              </a:rPr>
              <a:t>Wordpress speichert Änderungen an Seiten automatisch, z.B. wenn der Browser-Tab/das Browserfenster abrupt geschlossen werden. Ein typischer Fall dafür ist, wenn ein anderer Autor die Bearbeitung trotz Seitensperre übernommen hat.</a:t>
            </a:r>
          </a:p>
          <a:p>
            <a:pPr marL="285750" indent="-285750">
              <a:buFont typeface="Arial" panose="020B0604020202020204" pitchFamily="34" charset="0"/>
              <a:buChar char="•"/>
            </a:pPr>
            <a:endParaRPr lang="de-DE" dirty="0" smtClean="0">
              <a:sym typeface="Wingdings" panose="05000000000000000000" pitchFamily="2" charset="2"/>
            </a:endParaRPr>
          </a:p>
          <a:p>
            <a:endParaRPr lang="de-DE" dirty="0">
              <a:sym typeface="Wingdings" panose="05000000000000000000" pitchFamily="2" charset="2"/>
            </a:endParaRPr>
          </a:p>
          <a:p>
            <a:endParaRPr lang="de-DE"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29" y="2448339"/>
            <a:ext cx="8573121" cy="168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438150" y="4283564"/>
            <a:ext cx="8458200" cy="1754326"/>
          </a:xfrm>
          <a:prstGeom prst="rect">
            <a:avLst/>
          </a:prstGeom>
          <a:noFill/>
        </p:spPr>
        <p:txBody>
          <a:bodyPr wrap="square" rtlCol="0">
            <a:spAutoFit/>
          </a:bodyPr>
          <a:lstStyle/>
          <a:p>
            <a:r>
              <a:rPr lang="de-DE" b="1" dirty="0" smtClean="0">
                <a:sym typeface="Wingdings" panose="05000000000000000000" pitchFamily="2" charset="2"/>
              </a:rPr>
              <a:t>Konflikt lösen:</a:t>
            </a:r>
          </a:p>
          <a:p>
            <a:pPr marL="285750" indent="-285750">
              <a:buFont typeface="Arial" panose="020B0604020202020204" pitchFamily="34" charset="0"/>
              <a:buChar char="•"/>
            </a:pPr>
            <a:r>
              <a:rPr lang="de-DE" dirty="0" smtClean="0">
                <a:sym typeface="Wingdings" panose="05000000000000000000" pitchFamily="2" charset="2"/>
              </a:rPr>
              <a:t>Automatisch gespeicherte Version anzeigen lassen und mit der aktuellen vergleichen (Revisionen-Vergleich)</a:t>
            </a:r>
          </a:p>
          <a:p>
            <a:pPr marL="285750" indent="-285750">
              <a:buFont typeface="Arial" panose="020B0604020202020204" pitchFamily="34" charset="0"/>
              <a:buChar char="•"/>
            </a:pPr>
            <a:r>
              <a:rPr lang="de-DE" dirty="0" smtClean="0">
                <a:sym typeface="Wingdings" panose="05000000000000000000" pitchFamily="2" charset="2"/>
              </a:rPr>
              <a:t>Eine der beiden Versionen übernehmen.</a:t>
            </a:r>
          </a:p>
          <a:p>
            <a:endParaRPr lang="de-DE" dirty="0">
              <a:sym typeface="Wingdings" panose="05000000000000000000" pitchFamily="2" charset="2"/>
            </a:endParaRPr>
          </a:p>
          <a:p>
            <a:endParaRPr lang="de-DE" dirty="0"/>
          </a:p>
        </p:txBody>
      </p:sp>
      <p:cxnSp>
        <p:nvCxnSpPr>
          <p:cNvPr id="12" name="Gerade Verbindung mit Pfeil 11"/>
          <p:cNvCxnSpPr/>
          <p:nvPr/>
        </p:nvCxnSpPr>
        <p:spPr>
          <a:xfrm flipV="1">
            <a:off x="5108713" y="3180523"/>
            <a:ext cx="2126974" cy="149749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5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pPr marL="0" indent="0">
              <a:buNone/>
            </a:pPr>
            <a:r>
              <a:rPr lang="de-DE" sz="2400" dirty="0" smtClean="0"/>
              <a:t>Unnötige Versionen vermeiden</a:t>
            </a:r>
          </a:p>
          <a:p>
            <a:pPr marL="0" indent="0">
              <a:buNone/>
            </a:pPr>
            <a:endParaRPr lang="de-DE" dirty="0"/>
          </a:p>
        </p:txBody>
      </p:sp>
      <p:sp>
        <p:nvSpPr>
          <p:cNvPr id="5" name="Datumsplatzhalter 4"/>
          <p:cNvSpPr>
            <a:spLocks noGrp="1"/>
          </p:cNvSpPr>
          <p:nvPr>
            <p:ph type="dt" sz="half" idx="14"/>
          </p:nvPr>
        </p:nvSpPr>
        <p:spPr/>
        <p:txBody>
          <a:bodyPr/>
          <a:lstStyle/>
          <a:p>
            <a:fld id="{A9417819-6A57-47A1-A8FE-C2A30D44B713}" type="datetime1">
              <a:rPr lang="de-DE" smtClean="0"/>
              <a:pPr/>
              <a:t>04.04.2019</a:t>
            </a:fld>
            <a:endParaRPr lang="de-DE" dirty="0"/>
          </a:p>
        </p:txBody>
      </p:sp>
      <p:sp>
        <p:nvSpPr>
          <p:cNvPr id="6" name="Foliennummernplatzhalter 5"/>
          <p:cNvSpPr>
            <a:spLocks noGrp="1"/>
          </p:cNvSpPr>
          <p:nvPr>
            <p:ph type="sldNum" sz="quarter" idx="15"/>
          </p:nvPr>
        </p:nvSpPr>
        <p:spPr/>
        <p:txBody>
          <a:bodyPr/>
          <a:lstStyle/>
          <a:p>
            <a:fld id="{0759437E-DD65-47AE-A718-65B9481C0A9E}" type="slidenum">
              <a:rPr lang="de-DE" smtClean="0"/>
              <a:pPr/>
              <a:t>97</a:t>
            </a:fld>
            <a:endParaRPr lang="de-DE" dirty="0"/>
          </a:p>
        </p:txBody>
      </p:sp>
      <p:sp>
        <p:nvSpPr>
          <p:cNvPr id="7" name="Fußzeilenplatzhalter 6"/>
          <p:cNvSpPr>
            <a:spLocks noGrp="1"/>
          </p:cNvSpPr>
          <p:nvPr>
            <p:ph type="ftr" sz="quarter" idx="16"/>
          </p:nvPr>
        </p:nvSpPr>
        <p:spPr/>
        <p:txBody>
          <a:bodyPr/>
          <a:lstStyle/>
          <a:p>
            <a:endParaRPr lang="de-DE" dirty="0"/>
          </a:p>
        </p:txBody>
      </p:sp>
      <p:sp>
        <p:nvSpPr>
          <p:cNvPr id="21" name="Textfeld 20"/>
          <p:cNvSpPr txBox="1"/>
          <p:nvPr/>
        </p:nvSpPr>
        <p:spPr>
          <a:xfrm>
            <a:off x="438150" y="1361460"/>
            <a:ext cx="8458200" cy="2585323"/>
          </a:xfrm>
          <a:prstGeom prst="rect">
            <a:avLst/>
          </a:prstGeom>
          <a:noFill/>
        </p:spPr>
        <p:txBody>
          <a:bodyPr wrap="square" rtlCol="0">
            <a:spAutoFit/>
          </a:bodyPr>
          <a:lstStyle/>
          <a:p>
            <a:r>
              <a:rPr lang="de-DE" dirty="0" smtClean="0">
                <a:sym typeface="Wingdings" panose="05000000000000000000" pitchFamily="2" charset="2"/>
              </a:rPr>
              <a:t>Automatisch gespeicherte Versionen müssen aufwändig geprüft werden und sollten beim korrekten Umgang mit Seiten nicht angelegt werden.</a:t>
            </a:r>
          </a:p>
          <a:p>
            <a:endParaRPr lang="de-DE" dirty="0" smtClean="0">
              <a:sym typeface="Wingdings" panose="05000000000000000000" pitchFamily="2" charset="2"/>
            </a:endParaRPr>
          </a:p>
          <a:p>
            <a:r>
              <a:rPr lang="de-DE" dirty="0" smtClean="0">
                <a:sym typeface="Wingdings" panose="05000000000000000000" pitchFamily="2" charset="2"/>
              </a:rPr>
              <a:t>Ein wichtiger Weg zur Vermeidung: Verlassen Sie eine bearbeitete Seite möglich nie „mit Gewalt“ – zum Beispiel durch Ignorieren der Browserwarnung wegen </a:t>
            </a:r>
            <a:r>
              <a:rPr lang="de-DE" dirty="0" err="1" smtClean="0">
                <a:sym typeface="Wingdings" panose="05000000000000000000" pitchFamily="2" charset="2"/>
              </a:rPr>
              <a:t>ungespeicherter</a:t>
            </a:r>
            <a:r>
              <a:rPr lang="de-DE" dirty="0" smtClean="0">
                <a:sym typeface="Wingdings" panose="05000000000000000000" pitchFamily="2" charset="2"/>
              </a:rPr>
              <a:t> Daten:</a:t>
            </a:r>
          </a:p>
          <a:p>
            <a:pPr marL="285750" indent="-285750">
              <a:buFont typeface="Arial" panose="020B0604020202020204" pitchFamily="34" charset="0"/>
              <a:buChar char="•"/>
            </a:pPr>
            <a:endParaRPr lang="de-DE" dirty="0" smtClean="0">
              <a:sym typeface="Wingdings" panose="05000000000000000000" pitchFamily="2" charset="2"/>
            </a:endParaRPr>
          </a:p>
          <a:p>
            <a:endParaRPr lang="de-DE" dirty="0">
              <a:sym typeface="Wingdings" panose="05000000000000000000" pitchFamily="2" charset="2"/>
            </a:endParaRPr>
          </a:p>
          <a:p>
            <a:endParaRPr lang="de-DE" dirty="0"/>
          </a:p>
        </p:txBody>
      </p:sp>
      <p:sp>
        <p:nvSpPr>
          <p:cNvPr id="11" name="Textfeld 10"/>
          <p:cNvSpPr txBox="1"/>
          <p:nvPr/>
        </p:nvSpPr>
        <p:spPr>
          <a:xfrm>
            <a:off x="438150" y="4283564"/>
            <a:ext cx="8458200" cy="646331"/>
          </a:xfrm>
          <a:prstGeom prst="rect">
            <a:avLst/>
          </a:prstGeom>
          <a:noFill/>
        </p:spPr>
        <p:txBody>
          <a:bodyPr wrap="square" rtlCol="0">
            <a:spAutoFit/>
          </a:bodyPr>
          <a:lstStyle/>
          <a:p>
            <a:endParaRPr lang="de-DE" dirty="0">
              <a:sym typeface="Wingdings" panose="05000000000000000000" pitchFamily="2" charset="2"/>
            </a:endParaRPr>
          </a:p>
          <a:p>
            <a:endParaRPr lang="de-D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30" y="3145765"/>
            <a:ext cx="8558420" cy="146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388040" y="4674503"/>
            <a:ext cx="8458200" cy="2585323"/>
          </a:xfrm>
          <a:prstGeom prst="rect">
            <a:avLst/>
          </a:prstGeom>
          <a:noFill/>
        </p:spPr>
        <p:txBody>
          <a:bodyPr wrap="square" rtlCol="0">
            <a:spAutoFit/>
          </a:bodyPr>
          <a:lstStyle/>
          <a:p>
            <a:r>
              <a:rPr lang="de-DE" dirty="0" smtClean="0">
                <a:sym typeface="Wingdings" panose="05000000000000000000" pitchFamily="2" charset="2"/>
              </a:rPr>
              <a:t>Erscheint diese Warnung trotz korrektem Vorgehen und gespeicherter Änderungen (kommt selten vor) oder wollen Sie die Bearbeitung tatsächlich vor dem Speichern oder Aktualisieren einer Seite abbrechen, wählen Sie „Seite verlassen“. Rufen Sie vorsichtshalber die Seite erneut auf und prüfen Sie die automatische Speicherung und lösen Sie ggf. den Konflikt  keine Missverständnisse bei der nächsten Bearbeitung.</a:t>
            </a:r>
          </a:p>
          <a:p>
            <a:pPr marL="285750" indent="-285750">
              <a:buFont typeface="Arial" panose="020B0604020202020204" pitchFamily="34" charset="0"/>
              <a:buChar char="•"/>
            </a:pPr>
            <a:endParaRPr lang="de-DE" dirty="0" smtClean="0">
              <a:sym typeface="Wingdings" panose="05000000000000000000" pitchFamily="2" charset="2"/>
            </a:endParaRPr>
          </a:p>
          <a:p>
            <a:endParaRPr lang="de-DE" dirty="0">
              <a:sym typeface="Wingdings" panose="05000000000000000000" pitchFamily="2" charset="2"/>
            </a:endParaRPr>
          </a:p>
          <a:p>
            <a:endParaRPr lang="de-DE" dirty="0"/>
          </a:p>
        </p:txBody>
      </p:sp>
    </p:spTree>
    <p:extLst>
      <p:ext uri="{BB962C8B-B14F-4D97-AF65-F5344CB8AC3E}">
        <p14:creationId xmlns:p14="http://schemas.microsoft.com/office/powerpoint/2010/main" val="38732585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Medien</a:t>
            </a:r>
            <a:endParaRPr lang="de-DE" dirty="0">
              <a:solidFill>
                <a:schemeClr val="bg1"/>
              </a:solidFill>
            </a:endParaRPr>
          </a:p>
        </p:txBody>
      </p:sp>
      <p:sp>
        <p:nvSpPr>
          <p:cNvPr id="4" name="Bildplatzhalter 3"/>
          <p:cNvSpPr>
            <a:spLocks noGrp="1"/>
          </p:cNvSpPr>
          <p:nvPr>
            <p:ph type="pic" sz="quarter" idx="10"/>
          </p:nvPr>
        </p:nvSpPr>
        <p:spPr/>
      </p:sp>
      <p:sp>
        <p:nvSpPr>
          <p:cNvPr id="5" name="Untertitel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29756281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l"/>
            <a:r>
              <a:rPr lang="de-DE" dirty="0" smtClean="0">
                <a:solidFill>
                  <a:schemeClr val="bg1"/>
                </a:solidFill>
              </a:rPr>
              <a:t>Mediathek</a:t>
            </a:r>
            <a:endParaRPr lang="de-DE" dirty="0">
              <a:solidFill>
                <a:schemeClr val="bg1"/>
              </a:solidFill>
            </a:endParaRPr>
          </a:p>
        </p:txBody>
      </p:sp>
      <p:sp>
        <p:nvSpPr>
          <p:cNvPr id="3" name="Untertitel 2"/>
          <p:cNvSpPr>
            <a:spLocks noGrp="1"/>
          </p:cNvSpPr>
          <p:nvPr>
            <p:ph type="subTitle" idx="1"/>
          </p:nvPr>
        </p:nvSpPr>
        <p:spPr/>
        <p:txBody>
          <a:bodyPr/>
          <a:lstStyle/>
          <a:p>
            <a:r>
              <a:rPr lang="de-DE" dirty="0" smtClean="0"/>
              <a:t>Zentraler Datei-Speicherort für alle Autoren</a:t>
            </a:r>
            <a:endParaRPr lang="de-DE" dirty="0"/>
          </a:p>
        </p:txBody>
      </p:sp>
      <p:sp>
        <p:nvSpPr>
          <p:cNvPr id="5" name="Bildplatzhalter 4"/>
          <p:cNvSpPr>
            <a:spLocks noGrp="1"/>
          </p:cNvSpPr>
          <p:nvPr>
            <p:ph type="pic" sz="quarter" idx="10"/>
          </p:nvPr>
        </p:nvSpPr>
        <p:spPr/>
      </p:sp>
    </p:spTree>
    <p:extLst>
      <p:ext uri="{BB962C8B-B14F-4D97-AF65-F5344CB8AC3E}">
        <p14:creationId xmlns:p14="http://schemas.microsoft.com/office/powerpoint/2010/main" val="1758624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folien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altsse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4856</Words>
  <Application>Microsoft Office PowerPoint</Application>
  <PresentationFormat>Bildschirmpräsentation (4:3)</PresentationFormat>
  <Paragraphs>1136</Paragraphs>
  <Slides>144</Slides>
  <Notes>41</Notes>
  <HiddenSlides>5</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144</vt:i4>
      </vt:variant>
    </vt:vector>
  </HeadingPairs>
  <TitlesOfParts>
    <vt:vector size="149" baseType="lpstr">
      <vt:lpstr>Arial</vt:lpstr>
      <vt:lpstr>Calibri</vt:lpstr>
      <vt:lpstr>Wingdings</vt:lpstr>
      <vt:lpstr>Titelfolienmaster</vt:lpstr>
      <vt:lpstr>Inhaltsseite</vt:lpstr>
      <vt:lpstr>Schulung</vt:lpstr>
      <vt:lpstr>PowerPoint-Präsentation</vt:lpstr>
      <vt:lpstr>PowerPoint-Präsentation</vt:lpstr>
      <vt:lpstr>PowerPoint-Präsentation</vt:lpstr>
      <vt:lpstr>PowerPoint-Präsentation</vt:lpstr>
      <vt:lpstr>PowerPoint-Präsentation</vt:lpstr>
      <vt:lpstr>Frontend</vt:lpstr>
      <vt:lpstr>Aufbau der Website</vt:lpstr>
      <vt:lpstr>PowerPoint-Präsentation</vt:lpstr>
      <vt:lpstr>PowerPoint-Präsentation</vt:lpstr>
      <vt:lpstr>PowerPoint-Präsentation</vt:lpstr>
      <vt:lpstr>PowerPoint-Präsentation</vt:lpstr>
      <vt:lpstr>PowerPoint-Präsentation</vt:lpstr>
      <vt:lpstr>Inhaltselemente </vt:lpstr>
      <vt:lpstr>Textgestaltung</vt:lpstr>
      <vt:lpstr>PowerPoint-Präsentation</vt:lpstr>
      <vt:lpstr>PowerPoint-Präsentation</vt:lpstr>
      <vt:lpstr>PowerPoint-Präsentation</vt:lpstr>
      <vt:lpstr>PowerPoint-Präsentation</vt:lpstr>
      <vt:lpstr>Sonderformen der Textgestaltung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Einbindung externer Inhalte</vt:lpstr>
      <vt:lpstr>PowerPoint-Präsentation</vt:lpstr>
      <vt:lpstr>PowerPoint-Präsentation</vt:lpstr>
      <vt:lpstr>PowerPoint-Präsentation</vt:lpstr>
      <vt:lpstr>PowerPoint-Präsentation</vt:lpstr>
      <vt:lpstr>PowerPoint-Präsentation</vt:lpstr>
      <vt:lpstr>Backend</vt:lpstr>
      <vt:lpstr>Anmeldung im System</vt:lpstr>
      <vt:lpstr>PowerPoint-Präsentation</vt:lpstr>
      <vt:lpstr>PowerPoint-Präsentation</vt:lpstr>
      <vt:lpstr>Dashboard</vt:lpstr>
      <vt:lpstr>PowerPoint-Präsentation</vt:lpstr>
      <vt:lpstr>PowerPoint-Präsentation</vt:lpstr>
      <vt:lpstr>Seitenübersicht</vt:lpstr>
      <vt:lpstr>PowerPoint-Präsentation</vt:lpstr>
      <vt:lpstr>PowerPoint-Präsentation</vt:lpstr>
      <vt:lpstr>PowerPoint-Präsentation</vt:lpstr>
      <vt:lpstr>PowerPoint-Präsentation</vt:lpstr>
      <vt:lpstr>Seiten bearbeiten</vt:lpstr>
      <vt:lpstr>PowerPoint-Präsentation</vt:lpstr>
      <vt:lpstr>PowerPoint-Präsentation</vt:lpstr>
      <vt:lpstr>PowerPoint-Präsentation</vt:lpstr>
      <vt:lpstr>PowerPoint-Präsentation</vt:lpstr>
      <vt:lpstr>PowerPoint-Präsentation</vt:lpstr>
      <vt:lpstr>Neue Version erstellen</vt:lpstr>
      <vt:lpstr>PowerPoint-Präsentation</vt:lpstr>
      <vt:lpstr>PowerPoint-Präsentation</vt:lpstr>
      <vt:lpstr>Seite direkt bearbeiten</vt:lpstr>
      <vt:lpstr>PowerPoint-Präsentation</vt:lpstr>
      <vt:lpstr>PowerPoint-Präsentation</vt:lpstr>
      <vt:lpstr>Neue Seite anlegen</vt:lpstr>
      <vt:lpstr>PowerPoint-Präsentation</vt:lpstr>
      <vt:lpstr>PowerPoint-Präsentation</vt:lpstr>
      <vt:lpstr>PowerPoint-Präsentation</vt:lpstr>
      <vt:lpstr>Inhalte ändern</vt:lpstr>
      <vt:lpstr>Arbeiten im Texteditor (Rich-Text-Editor) </vt:lpstr>
      <vt:lpstr>PowerPoint-Präsentation</vt:lpstr>
      <vt:lpstr>PowerPoint-Präsentation</vt:lpstr>
      <vt:lpstr>PowerPoint-Präsentation</vt:lpstr>
      <vt:lpstr>Vertiefung:</vt:lpstr>
      <vt:lpstr>PowerPoint-Präsentation</vt:lpstr>
      <vt:lpstr>PowerPoint-Präsentation</vt:lpstr>
      <vt:lpstr>PowerPoint-Präsentation</vt:lpstr>
      <vt:lpstr>PowerPoint-Präsentation</vt:lpstr>
      <vt:lpstr>Spezialinhalte erkennen und einbinden</vt:lpstr>
      <vt:lpstr>PowerPoint-Präsentation</vt:lpstr>
      <vt:lpstr>PowerPoint-Präsentation</vt:lpstr>
      <vt:lpstr>PowerPoint-Präsentation</vt:lpstr>
      <vt:lpstr>Exkurs: Inhalt ändern im Seitencode</vt:lpstr>
      <vt:lpstr>PowerPoint-Präsentation</vt:lpstr>
      <vt:lpstr>PowerPoint-Präsentation</vt:lpstr>
      <vt:lpstr>Sidebar – für ergänzende Informationen </vt:lpstr>
      <vt:lpstr>PowerPoint-Präsentation</vt:lpstr>
      <vt:lpstr>PowerPoint-Präsentation</vt:lpstr>
      <vt:lpstr>PowerPoint-Präsentation</vt:lpstr>
      <vt:lpstr>PowerPoint-Präsentation</vt:lpstr>
      <vt:lpstr>PowerPoint-Präsentation</vt:lpstr>
      <vt:lpstr>Möglichkeiten der automatisierten Korrektur und kollegialen Zusammenarbeit </vt:lpstr>
      <vt:lpstr>Mechanismen zur inhaltlichen Korrektur</vt:lpstr>
      <vt:lpstr>PowerPoint-Präsentation</vt:lpstr>
      <vt:lpstr>Zusammenarbeit mit anderen Autoren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Medien</vt:lpstr>
      <vt:lpstr>Mediathek</vt:lpstr>
      <vt:lpstr>PowerPoint-Präsentation</vt:lpstr>
      <vt:lpstr>PowerPoint-Präsentation</vt:lpstr>
      <vt:lpstr>PowerPoint-Präsentation</vt:lpstr>
      <vt:lpstr>PowerPoint-Präsentation</vt:lpstr>
      <vt:lpstr>PowerPoint-Präsentation</vt:lpstr>
      <vt:lpstr>PowerPoint-Präsentation</vt:lpstr>
      <vt:lpstr>Dokumentenansicht (Medien)</vt:lpstr>
      <vt:lpstr>PowerPoint-Präsentation</vt:lpstr>
      <vt:lpstr>PowerPoint-Präsentation</vt:lpstr>
      <vt:lpstr>PowerPoint-Präsentation</vt:lpstr>
      <vt:lpstr>PowerPoint-Präsentation</vt:lpstr>
      <vt:lpstr>Neue Dokumente hochladen und anhängen</vt:lpstr>
      <vt:lpstr>PowerPoint-Präsentation</vt:lpstr>
      <vt:lpstr>PowerPoint-Präsentation</vt:lpstr>
      <vt:lpstr>PowerPoint-Präsentation</vt:lpstr>
      <vt:lpstr>PowerPoint-Präsentation</vt:lpstr>
      <vt:lpstr>Vorhandene Dokumente aktualisieren/ersetzen</vt:lpstr>
      <vt:lpstr>PowerPoint-Präsentation</vt:lpstr>
      <vt:lpstr>PowerPoint-Präsentation</vt:lpstr>
      <vt:lpstr>Arbeiten mit der FAUbox</vt:lpstr>
      <vt:lpstr>PowerPoint-Präsentation</vt:lpstr>
      <vt:lpstr>Schreiben für die FAU</vt:lpstr>
      <vt:lpstr>Die Ausgangslage – Nutzerverhalten allgemein </vt:lpstr>
      <vt:lpstr>PowerPoint-Präsentation</vt:lpstr>
      <vt:lpstr>PowerPoint-Präsentation</vt:lpstr>
      <vt:lpstr>PowerPoint-Präsentation</vt:lpstr>
      <vt:lpstr>Richtlinien und Empfehlungen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Online-Hilfen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FAU</dc:creator>
  <cp:lastModifiedBy>Gräf, Cathrin</cp:lastModifiedBy>
  <cp:revision>665</cp:revision>
  <cp:lastPrinted>2018-10-17T08:42:11Z</cp:lastPrinted>
  <dcterms:created xsi:type="dcterms:W3CDTF">2014-02-08T08:57:37Z</dcterms:created>
  <dcterms:modified xsi:type="dcterms:W3CDTF">2019-04-04T13:27:16Z</dcterms:modified>
</cp:coreProperties>
</file>