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8" r:id="rId2"/>
    <p:sldId id="300" r:id="rId3"/>
    <p:sldId id="301" r:id="rId4"/>
    <p:sldId id="287" r:id="rId5"/>
    <p:sldId id="290" r:id="rId6"/>
    <p:sldId id="306" r:id="rId7"/>
    <p:sldId id="303" r:id="rId8"/>
    <p:sldId id="304" r:id="rId9"/>
    <p:sldId id="305" r:id="rId10"/>
    <p:sldId id="302" r:id="rId11"/>
    <p:sldId id="307" r:id="rId12"/>
    <p:sldId id="308" r:id="rId13"/>
    <p:sldId id="309" r:id="rId14"/>
    <p:sldId id="275" r:id="rId15"/>
    <p:sldId id="271" r:id="rId16"/>
  </p:sldIdLst>
  <p:sldSz cx="9144000" cy="6858000" type="screen4x3"/>
  <p:notesSz cx="6883400" cy="10033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2B2B2"/>
      </a:buClr>
      <a:buFont typeface="Wingdings" pitchFamily="2" charset="2"/>
      <a:buChar char="§"/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FB82F4D-B277-7149-8DC4-667DE6608962}">
          <p14:sldIdLst>
            <p14:sldId id="258"/>
            <p14:sldId id="300"/>
            <p14:sldId id="301"/>
            <p14:sldId id="287"/>
            <p14:sldId id="290"/>
            <p14:sldId id="306"/>
            <p14:sldId id="303"/>
            <p14:sldId id="304"/>
            <p14:sldId id="305"/>
            <p14:sldId id="302"/>
            <p14:sldId id="307"/>
            <p14:sldId id="308"/>
            <p14:sldId id="309"/>
            <p14:sldId id="275"/>
            <p14:sldId id="271"/>
          </p14:sldIdLst>
        </p14:section>
        <p14:section name="Das RRZE – Überblick" id="{E1D1D1B3-E604-2245-AD02-CB015D5957F3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gler, Ank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343BB"/>
    <a:srgbClr val="0F3493"/>
    <a:srgbClr val="1240B3"/>
    <a:srgbClr val="FFFFFF"/>
    <a:srgbClr val="3333E6"/>
    <a:srgbClr val="333399"/>
    <a:srgbClr val="000000"/>
    <a:srgbClr val="BFBFB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2" autoAdjust="0"/>
    <p:restoredTop sz="98301" autoAdjust="0"/>
  </p:normalViewPr>
  <p:slideViewPr>
    <p:cSldViewPr snapToGrid="0" snapToObjects="1" showGuides="1">
      <p:cViewPr>
        <p:scale>
          <a:sx n="215" d="100"/>
          <a:sy n="215" d="100"/>
        </p:scale>
        <p:origin x="-96" y="-80"/>
      </p:cViewPr>
      <p:guideLst>
        <p:guide orient="horz" pos="692"/>
        <p:guide orient="horz" pos="3894"/>
        <p:guide pos="5316"/>
        <p:guide pos="264"/>
      </p:guideLst>
    </p:cSldViewPr>
  </p:slideViewPr>
  <p:outlineViewPr>
    <p:cViewPr>
      <p:scale>
        <a:sx n="33" d="100"/>
        <a:sy n="33" d="100"/>
      </p:scale>
      <p:origin x="0" y="1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8"/>
          <p:cNvCxnSpPr/>
          <p:nvPr/>
        </p:nvCxnSpPr>
        <p:spPr bwMode="hidden">
          <a:xfrm flipH="1">
            <a:off x="-2" y="436910"/>
            <a:ext cx="6881814" cy="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9"/>
          <p:cNvCxnSpPr/>
          <p:nvPr/>
        </p:nvCxnSpPr>
        <p:spPr bwMode="hidden">
          <a:xfrm flipH="1">
            <a:off x="-1" y="1775477"/>
            <a:ext cx="6883402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10"/>
          <p:cNvCxnSpPr/>
          <p:nvPr/>
        </p:nvCxnSpPr>
        <p:spPr bwMode="hidden">
          <a:xfrm flipH="1" flipV="1">
            <a:off x="-2" y="3114044"/>
            <a:ext cx="6883402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11"/>
          <p:cNvCxnSpPr/>
          <p:nvPr/>
        </p:nvCxnSpPr>
        <p:spPr bwMode="hidden">
          <a:xfrm flipH="1" flipV="1">
            <a:off x="-2" y="4452610"/>
            <a:ext cx="6883403" cy="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12"/>
          <p:cNvCxnSpPr/>
          <p:nvPr/>
        </p:nvCxnSpPr>
        <p:spPr bwMode="hidden">
          <a:xfrm flipH="1" flipV="1">
            <a:off x="-2" y="5791177"/>
            <a:ext cx="6883403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13"/>
          <p:cNvCxnSpPr/>
          <p:nvPr/>
        </p:nvCxnSpPr>
        <p:spPr bwMode="hidden">
          <a:xfrm flipH="1" flipV="1">
            <a:off x="-1" y="7129743"/>
            <a:ext cx="6883400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14"/>
          <p:cNvCxnSpPr/>
          <p:nvPr/>
        </p:nvCxnSpPr>
        <p:spPr bwMode="hidden">
          <a:xfrm flipH="1" flipV="1">
            <a:off x="-2" y="8468310"/>
            <a:ext cx="6883399" cy="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17"/>
          <p:cNvCxnSpPr/>
          <p:nvPr/>
        </p:nvCxnSpPr>
        <p:spPr bwMode="hidden">
          <a:xfrm rot="5400000">
            <a:off x="1893417" y="5005136"/>
            <a:ext cx="10043027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18"/>
          <p:cNvCxnSpPr/>
          <p:nvPr/>
        </p:nvCxnSpPr>
        <p:spPr bwMode="hidden">
          <a:xfrm>
            <a:off x="5606321" y="-16378"/>
            <a:ext cx="0" cy="9493174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19"/>
          <p:cNvCxnSpPr/>
          <p:nvPr/>
        </p:nvCxnSpPr>
        <p:spPr bwMode="hidden">
          <a:xfrm>
            <a:off x="4297710" y="305"/>
            <a:ext cx="0" cy="9476492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20"/>
          <p:cNvCxnSpPr/>
          <p:nvPr/>
        </p:nvCxnSpPr>
        <p:spPr bwMode="hidden">
          <a:xfrm>
            <a:off x="2989100" y="-16378"/>
            <a:ext cx="0" cy="9493175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21"/>
          <p:cNvCxnSpPr/>
          <p:nvPr/>
        </p:nvCxnSpPr>
        <p:spPr bwMode="hidden">
          <a:xfrm>
            <a:off x="1680490" y="-13110"/>
            <a:ext cx="0" cy="9489905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22"/>
          <p:cNvCxnSpPr/>
          <p:nvPr/>
        </p:nvCxnSpPr>
        <p:spPr bwMode="hidden">
          <a:xfrm flipH="1">
            <a:off x="371879" y="-16378"/>
            <a:ext cx="1" cy="949317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23"/>
          <p:cNvGrpSpPr/>
          <p:nvPr/>
        </p:nvGrpSpPr>
        <p:grpSpPr bwMode="hidden">
          <a:xfrm rot="5400000">
            <a:off x="-1297566" y="1281184"/>
            <a:ext cx="9493176" cy="6898051"/>
            <a:chOff x="1416487" y="402285"/>
            <a:chExt cx="8646183" cy="6455716"/>
          </a:xfrm>
        </p:grpSpPr>
        <p:cxnSp>
          <p:nvCxnSpPr>
            <p:cNvPr id="68" name="Gerader Verbinder 41"/>
            <p:cNvCxnSpPr/>
            <p:nvPr/>
          </p:nvCxnSpPr>
          <p:spPr bwMode="hidden">
            <a:xfrm>
              <a:off x="1416487" y="1199118"/>
              <a:ext cx="5624869" cy="5658882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42"/>
            <p:cNvCxnSpPr/>
            <p:nvPr/>
          </p:nvCxnSpPr>
          <p:spPr bwMode="hidden">
            <a:xfrm rot="16200000" flipH="1">
              <a:off x="1829171" y="422085"/>
              <a:ext cx="6455716" cy="6416115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43"/>
            <p:cNvCxnSpPr/>
            <p:nvPr/>
          </p:nvCxnSpPr>
          <p:spPr bwMode="hidden">
            <a:xfrm rot="16200000" flipH="1">
              <a:off x="3068471" y="444558"/>
              <a:ext cx="6442008" cy="638487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44"/>
            <p:cNvCxnSpPr/>
            <p:nvPr/>
          </p:nvCxnSpPr>
          <p:spPr bwMode="hidden">
            <a:xfrm rot="16200000" flipH="1">
              <a:off x="4289002" y="438549"/>
              <a:ext cx="5796221" cy="5751109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45"/>
            <p:cNvCxnSpPr/>
            <p:nvPr/>
          </p:nvCxnSpPr>
          <p:spPr bwMode="hidden">
            <a:xfrm rot="16200000" flipH="1">
              <a:off x="5487195" y="415548"/>
              <a:ext cx="4575023" cy="4575919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pieren 46"/>
            <p:cNvGrpSpPr/>
            <p:nvPr/>
          </p:nvGrpSpPr>
          <p:grpSpPr bwMode="hidden">
            <a:xfrm>
              <a:off x="6746388" y="415993"/>
              <a:ext cx="3316282" cy="3347784"/>
              <a:chOff x="6746388" y="415993"/>
              <a:chExt cx="3316282" cy="3347784"/>
            </a:xfrm>
          </p:grpSpPr>
          <p:cxnSp>
            <p:nvCxnSpPr>
              <p:cNvPr id="78" name="Gerader Verbinder 52"/>
              <p:cNvCxnSpPr/>
              <p:nvPr/>
            </p:nvCxnSpPr>
            <p:spPr bwMode="hidden">
              <a:xfrm rot="16200000" flipH="1">
                <a:off x="6730637" y="431745"/>
                <a:ext cx="3347783" cy="3316282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53"/>
              <p:cNvCxnSpPr/>
              <p:nvPr/>
            </p:nvCxnSpPr>
            <p:spPr bwMode="hidden">
              <a:xfrm rot="16200000" flipH="1">
                <a:off x="7939987" y="401029"/>
                <a:ext cx="2107717" cy="2137645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54"/>
              <p:cNvCxnSpPr/>
              <p:nvPr/>
            </p:nvCxnSpPr>
            <p:spPr bwMode="hidden">
              <a:xfrm rot="16200000" flipH="1">
                <a:off x="9145818" y="414339"/>
                <a:ext cx="915193" cy="918503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Gerader Verbinder 47"/>
            <p:cNvCxnSpPr/>
            <p:nvPr/>
          </p:nvCxnSpPr>
          <p:spPr bwMode="hidden">
            <a:xfrm rot="16200000" flipV="1">
              <a:off x="1411276" y="2440462"/>
              <a:ext cx="4422747" cy="441232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48"/>
            <p:cNvCxnSpPr/>
            <p:nvPr/>
          </p:nvCxnSpPr>
          <p:spPr bwMode="hidden">
            <a:xfrm flipH="1" flipV="1">
              <a:off x="1416487" y="3637518"/>
              <a:ext cx="3198294" cy="322048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49"/>
            <p:cNvCxnSpPr/>
            <p:nvPr/>
          </p:nvCxnSpPr>
          <p:spPr bwMode="hidden">
            <a:xfrm flipH="1" flipV="1">
              <a:off x="1416487" y="4893971"/>
              <a:ext cx="1981932" cy="1964028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50"/>
            <p:cNvCxnSpPr/>
            <p:nvPr/>
          </p:nvCxnSpPr>
          <p:spPr bwMode="hidden">
            <a:xfrm flipH="1" flipV="1">
              <a:off x="1416487" y="6075918"/>
              <a:ext cx="780008" cy="782081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Gerader Verbinder 25"/>
          <p:cNvCxnSpPr/>
          <p:nvPr/>
        </p:nvCxnSpPr>
        <p:spPr bwMode="hidden">
          <a:xfrm flipH="1" flipV="1">
            <a:off x="1" y="4083586"/>
            <a:ext cx="5278966" cy="5393208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26"/>
          <p:cNvCxnSpPr/>
          <p:nvPr/>
        </p:nvCxnSpPr>
        <p:spPr bwMode="hidden">
          <a:xfrm flipH="1" flipV="1">
            <a:off x="2" y="2739980"/>
            <a:ext cx="6599765" cy="6736813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27"/>
          <p:cNvCxnSpPr/>
          <p:nvPr/>
        </p:nvCxnSpPr>
        <p:spPr bwMode="hidden">
          <a:xfrm flipH="1" flipV="1">
            <a:off x="-1" y="1403946"/>
            <a:ext cx="6883401" cy="703308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28"/>
          <p:cNvCxnSpPr/>
          <p:nvPr/>
        </p:nvCxnSpPr>
        <p:spPr bwMode="hidden">
          <a:xfrm flipH="1" flipV="1">
            <a:off x="0" y="65382"/>
            <a:ext cx="6881810" cy="702545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29"/>
          <p:cNvCxnSpPr/>
          <p:nvPr/>
        </p:nvCxnSpPr>
        <p:spPr bwMode="hidden">
          <a:xfrm flipH="1" flipV="1">
            <a:off x="1278962" y="-16376"/>
            <a:ext cx="5602848" cy="5807553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ieren 30"/>
          <p:cNvGrpSpPr/>
          <p:nvPr/>
        </p:nvGrpSpPr>
        <p:grpSpPr bwMode="hidden">
          <a:xfrm rot="5400000" flipH="1">
            <a:off x="2510431" y="27748"/>
            <a:ext cx="4431746" cy="4343490"/>
            <a:chOff x="6739175" y="402284"/>
            <a:chExt cx="4036340" cy="4064965"/>
          </a:xfrm>
        </p:grpSpPr>
        <p:cxnSp>
          <p:nvCxnSpPr>
            <p:cNvPr id="64" name="Gerader Verbinder 36"/>
            <p:cNvCxnSpPr/>
            <p:nvPr/>
          </p:nvCxnSpPr>
          <p:spPr bwMode="hidden">
            <a:xfrm rot="5400000" flipV="1">
              <a:off x="6732461" y="424196"/>
              <a:ext cx="4049767" cy="403634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37"/>
            <p:cNvCxnSpPr/>
            <p:nvPr/>
          </p:nvCxnSpPr>
          <p:spPr bwMode="hidden">
            <a:xfrm rot="5400000" flipV="1">
              <a:off x="7962449" y="426520"/>
              <a:ext cx="2823591" cy="2802535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38"/>
            <p:cNvCxnSpPr/>
            <p:nvPr/>
          </p:nvCxnSpPr>
          <p:spPr bwMode="hidden">
            <a:xfrm rot="5400000" flipV="1">
              <a:off x="9171212" y="427726"/>
              <a:ext cx="1616034" cy="1592566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39"/>
            <p:cNvCxnSpPr/>
            <p:nvPr/>
          </p:nvCxnSpPr>
          <p:spPr bwMode="hidden">
            <a:xfrm rot="5400000" flipV="1">
              <a:off x="10378572" y="404244"/>
              <a:ext cx="398899" cy="39498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Gerader Verbinder 31"/>
          <p:cNvCxnSpPr/>
          <p:nvPr userDrawn="1"/>
        </p:nvCxnSpPr>
        <p:spPr bwMode="hidden">
          <a:xfrm>
            <a:off x="-2" y="5414911"/>
            <a:ext cx="3979335" cy="406188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32"/>
          <p:cNvCxnSpPr/>
          <p:nvPr/>
        </p:nvCxnSpPr>
        <p:spPr bwMode="hidden">
          <a:xfrm>
            <a:off x="0" y="6747870"/>
            <a:ext cx="2650070" cy="272892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33"/>
          <p:cNvCxnSpPr/>
          <p:nvPr/>
        </p:nvCxnSpPr>
        <p:spPr bwMode="hidden">
          <a:xfrm>
            <a:off x="-1" y="8083388"/>
            <a:ext cx="1367368" cy="1393409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34"/>
          <p:cNvCxnSpPr/>
          <p:nvPr/>
        </p:nvCxnSpPr>
        <p:spPr bwMode="hidden">
          <a:xfrm>
            <a:off x="-1" y="9403053"/>
            <a:ext cx="63501" cy="7374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 userDrawn="1">
            <p:ph type="dt" sz="quarter" idx="1"/>
          </p:nvPr>
        </p:nvSpPr>
        <p:spPr>
          <a:xfrm>
            <a:off x="5277065" y="99566"/>
            <a:ext cx="1513202" cy="260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buNone/>
            </a:pPr>
            <a:fld id="{2BFA2F9E-18CB-BE43-B5CA-069273A1F7D7}" type="datetime1">
              <a:rPr lang="de-DE" sz="1000" smtClean="0">
                <a:solidFill>
                  <a:schemeClr val="accent6"/>
                </a:solidFill>
              </a:rPr>
              <a:t>14.11.13</a:t>
            </a:fld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2"/>
          </p:nvPr>
        </p:nvSpPr>
        <p:spPr>
          <a:xfrm>
            <a:off x="2635248" y="9639132"/>
            <a:ext cx="3270251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buNone/>
            </a:pPr>
            <a:r>
              <a:rPr lang="de-DE" sz="1000" dirty="0" smtClean="0">
                <a:solidFill>
                  <a:schemeClr val="accent6"/>
                </a:solidFill>
              </a:rPr>
              <a:t>Regionales RechenZentrum Erlangen [RRZE]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3"/>
          </p:nvPr>
        </p:nvSpPr>
        <p:spPr>
          <a:xfrm>
            <a:off x="5981701" y="9639132"/>
            <a:ext cx="808566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15C103E8-B2CE-604F-9CA5-59CB83504449}" type="slidenum">
              <a:rPr lang="de-DE" sz="1000" smtClean="0">
                <a:solidFill>
                  <a:srgbClr val="8C8B9F"/>
                </a:solidFill>
              </a:rPr>
              <a:pPr>
                <a:buNone/>
              </a:pPr>
              <a:t>‹Nr.›</a:t>
            </a:fld>
            <a:endParaRPr lang="de-DE" sz="1000" dirty="0">
              <a:solidFill>
                <a:srgbClr val="8C8B9F"/>
              </a:solidFill>
            </a:endParaRPr>
          </a:p>
        </p:txBody>
      </p:sp>
      <p:pic>
        <p:nvPicPr>
          <p:cNvPr id="16" name="Bild 15" descr="FAU_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8" y="9613737"/>
            <a:ext cx="1457999" cy="288000"/>
          </a:xfrm>
          <a:prstGeom prst="rect">
            <a:avLst/>
          </a:prstGeom>
        </p:spPr>
      </p:pic>
      <p:pic>
        <p:nvPicPr>
          <p:cNvPr id="82" name="Picture 15" descr="Logo_RGB_360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889" y="9613737"/>
            <a:ext cx="674758" cy="288000"/>
          </a:xfrm>
          <a:prstGeom prst="rect">
            <a:avLst/>
          </a:prstGeom>
          <a:noFill/>
          <a:effectLst/>
        </p:spPr>
      </p:pic>
      <p:cxnSp>
        <p:nvCxnSpPr>
          <p:cNvPr id="83" name="Gerader Verbinder 147"/>
          <p:cNvCxnSpPr>
            <a:cxnSpLocks noChangeAspect="1"/>
          </p:cNvCxnSpPr>
          <p:nvPr userDrawn="1"/>
        </p:nvCxnSpPr>
        <p:spPr>
          <a:xfrm>
            <a:off x="0" y="429996"/>
            <a:ext cx="6883400" cy="0"/>
          </a:xfrm>
          <a:prstGeom prst="line">
            <a:avLst/>
          </a:prstGeom>
          <a:ln w="127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hteck 130"/>
          <p:cNvSpPr/>
          <p:nvPr/>
        </p:nvSpPr>
        <p:spPr>
          <a:xfrm>
            <a:off x="0" y="-1"/>
            <a:ext cx="6883399" cy="9476797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38725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D63C-69B5-2843-A925-9E6CF1DCBF91}" type="datetime1">
              <a:rPr lang="de-DE" smtClean="0"/>
              <a:t>14.11.13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2475"/>
            <a:ext cx="501650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5675"/>
            <a:ext cx="5505450" cy="4514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297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900" y="95297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01DFD-159E-2D46-87FF-2E9B54673B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845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1DFD-159E-2D46-87FF-2E9B54673BC8}" type="slidenum">
              <a:rPr lang="de-DE" smtClean="0"/>
              <a:t>1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8B663A-2CF2-8544-8E7C-73EA3F35D26F}" type="datetime1">
              <a:rPr lang="de-DE" smtClean="0"/>
              <a:t>14.11.13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Überschriftenplatzhalter 9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70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8.emf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8.emf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8.emf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8.emf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8.emf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8.emf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23" name="Picture 19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2205933"/>
          </a:xfrm>
          <a:prstGeom prst="rect">
            <a:avLst/>
          </a:prstGeom>
          <a:noFill/>
        </p:spPr>
      </p:pic>
      <p:pic>
        <p:nvPicPr>
          <p:cNvPr id="23" name="Bild 22" descr="PPT_Hintergrundbild_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8418"/>
          </a:xfrm>
          <a:prstGeom prst="rect">
            <a:avLst/>
          </a:prstGeom>
        </p:spPr>
      </p:pic>
      <p:pic>
        <p:nvPicPr>
          <p:cNvPr id="17" name="Bild 16" descr="PPt_back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8066"/>
            <a:ext cx="9144000" cy="3962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1168875" y="762416"/>
            <a:ext cx="5599357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de-DE" sz="2600" b="1" normalizeH="0" dirty="0" smtClean="0">
                <a:solidFill>
                  <a:srgbClr val="FFFFFF"/>
                </a:solidFill>
              </a:rPr>
              <a:t>REGIONALES RECHENZENTRUM ERLANGEN </a:t>
            </a:r>
            <a:r>
              <a:rPr lang="de-DE" sz="26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2600" b="1" spc="0" normalizeH="0" dirty="0" smtClean="0">
                <a:solidFill>
                  <a:srgbClr val="FFFFFF"/>
                </a:solidFill>
              </a:rPr>
              <a:t>RRZE]</a:t>
            </a:r>
            <a:endParaRPr lang="de-DE" sz="2600" b="1" spc="0" normalizeH="0" dirty="0">
              <a:solidFill>
                <a:srgbClr val="FFFFFF"/>
              </a:solidFill>
            </a:endParaRPr>
          </a:p>
        </p:txBody>
      </p:sp>
      <p:pic>
        <p:nvPicPr>
          <p:cNvPr id="815119" name="Picture 15" descr="Logo_RGB_3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0" name="Rechteck 9"/>
          <p:cNvSpPr/>
          <p:nvPr userDrawn="1"/>
        </p:nvSpPr>
        <p:spPr bwMode="auto">
          <a:xfrm>
            <a:off x="946859" y="2038066"/>
            <a:ext cx="8197140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68875" y="2464190"/>
            <a:ext cx="6940550" cy="1642422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300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68875" y="4234521"/>
            <a:ext cx="6940550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Bild 14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7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"/>
          </p:nvPr>
        </p:nvSpPr>
        <p:spPr>
          <a:xfrm>
            <a:off x="522000" y="1440000"/>
            <a:ext cx="8100000" cy="4679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Lucida Grande"/>
              <a:buChar char="-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marL="1404000" marR="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Lucida Grande"/>
              <a:buChar char="→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lvl="4"/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2088"/>
            <a:ext cx="8102888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buFont typeface="Wingdings" pitchFamily="2" charset="2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27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94978"/>
            <a:ext cx="8100000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idx="10"/>
          </p:nvPr>
        </p:nvSpPr>
        <p:spPr>
          <a:xfrm>
            <a:off x="522000" y="1440000"/>
            <a:ext cx="8100000" cy="46798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277200">
              <a:buFont typeface="+mj-lt"/>
              <a:buAutoNum type="arabicPeriod"/>
              <a:defRPr/>
            </a:lvl1pPr>
            <a:lvl2pPr marL="486000" indent="-277200">
              <a:buFont typeface="+mj-lt"/>
              <a:buAutoNum type="arabicPeriod"/>
              <a:defRPr/>
            </a:lvl2pPr>
            <a:lvl3pPr marL="774000" indent="-277200">
              <a:buFont typeface="+mj-lt"/>
              <a:buAutoNum type="arabicPeriod"/>
              <a:defRPr/>
            </a:lvl3pPr>
            <a:lvl4pPr marL="1044000" indent="-277200">
              <a:buFont typeface="+mj-lt"/>
              <a:buAutoNum type="arabicPeriod"/>
              <a:defRPr/>
            </a:lvl4pPr>
            <a:lvl5pPr marL="1314000" indent="-277200">
              <a:buFont typeface="+mj-lt"/>
              <a:buAutoNum type="arabicPeriod"/>
              <a:defRPr/>
            </a:lvl5pPr>
            <a:lvl6pPr marL="1512000" indent="-228600">
              <a:buFont typeface="+mj-lt"/>
              <a:buAutoNum type="arabicPeriod"/>
              <a:defRPr baseline="0"/>
            </a:lvl6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00.00.2013 | Thema | Name des Vortragenden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8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1" y="194978"/>
            <a:ext cx="8100000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idx="1"/>
          </p:nvPr>
        </p:nvSpPr>
        <p:spPr>
          <a:xfrm>
            <a:off x="522001" y="1440000"/>
            <a:ext cx="8100000" cy="4679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9200" indent="-313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lvl1pPr>
            <a:lvl2pPr marL="468000" marR="0" indent="-2340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702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936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Lucida Grande"/>
              <a:buChar char="+"/>
              <a:tabLst/>
              <a:defRPr sz="160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Lucida Grande"/>
              <a:buChar char="-"/>
              <a:tabLst/>
              <a:defRPr sz="1400"/>
            </a:lvl5pPr>
            <a:lvl6pPr marL="1404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marL="1404000" marR="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Lucida Grande"/>
              <a:buChar char="→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+mn-lt"/>
              </a:rPr>
              <a:t>Sechste Ebene</a:t>
            </a:r>
          </a:p>
          <a:p>
            <a:pPr lvl="4"/>
            <a:endParaRPr lang="de-DE" dirty="0" smtClean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00.00.2013 | Thema | Name des Vortragenden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6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143" y="1440001"/>
            <a:ext cx="3884296" cy="4370250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defRPr sz="2200" b="0"/>
            </a:lvl1pPr>
            <a:lvl2pPr marL="468000" indent="-234000">
              <a:defRPr sz="2000" b="0"/>
            </a:lvl2pPr>
            <a:lvl3pPr marL="702000" indent="-234000"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Lucida Grande"/>
              <a:buChar char="-"/>
              <a:tabLst/>
              <a:defRPr sz="1400" b="0" baseline="0"/>
            </a:lvl5pPr>
            <a:lvl6pPr marL="1404000" marR="0" indent="-230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Lucida Grande"/>
              <a:buChar char="→"/>
              <a:tabLst/>
              <a:defRPr sz="12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2088"/>
            <a:ext cx="7267494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715192" y="1440001"/>
            <a:ext cx="3884296" cy="4370250"/>
          </a:xfrm>
          <a:prstGeom prst="rect">
            <a:avLst/>
          </a:prstGeom>
        </p:spPr>
        <p:txBody>
          <a:bodyPr>
            <a:noAutofit/>
          </a:bodyPr>
          <a:lstStyle>
            <a:lvl1pPr indent="-234000">
              <a:defRPr sz="2200" b="0"/>
            </a:lvl1pPr>
            <a:lvl2pPr marL="468000" indent="-234000">
              <a:defRPr sz="2000" b="0"/>
            </a:lvl2pPr>
            <a:lvl3pPr marL="702000" indent="-234000">
              <a:buSzPct val="100000"/>
              <a:buFont typeface="Arial Black" pitchFamily="34" charset="0"/>
              <a:buChar char="›"/>
              <a:defRPr sz="1800" b="0"/>
            </a:lvl3pPr>
            <a:lvl4pPr marL="936000" indent="-234000">
              <a:defRPr sz="1600" b="0" baseline="0"/>
            </a:lvl4pPr>
            <a:lvl5pPr marL="1170000" marR="0" indent="-234000" algn="l" defTabSz="914400" rtl="0" eaLnBrk="1" fontAlgn="base" latinLnBrk="0" hangingPunct="1">
              <a:lnSpc>
                <a:spcPct val="110000"/>
              </a:lnSpc>
              <a:spcBef>
                <a:spcPts val="43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Lucida Grande"/>
              <a:buChar char="-"/>
              <a:tabLst/>
              <a:defRPr sz="1400" b="0" baseline="0"/>
            </a:lvl5pPr>
            <a:lvl6pPr marL="1404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Lucida Grande"/>
              <a:buChar char="→"/>
              <a:tabLst/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6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00.00.2013 | Thema | Name des Vortragenden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50"/>
            <a:chOff x="1416487" y="-3149"/>
            <a:chExt cx="9146976" cy="6861150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8"/>
                <a:ext cx="780008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50"/>
              <a:chOff x="1628537" y="-3149"/>
              <a:chExt cx="9146976" cy="6861150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095637" y="-3149"/>
                <a:ext cx="5679876" cy="56642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64151"/>
                <a:ext cx="1769881" cy="17938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8350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914900" y="2546349"/>
            <a:ext cx="3690938" cy="3532717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702000" indent="-234000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914899" y="6480000"/>
            <a:ext cx="3647837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00.00.2013 | Thema | Name des Vortragenden 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902200" y="2330450"/>
            <a:ext cx="371633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0" y="603251"/>
            <a:ext cx="3690938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47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9348" y="603251"/>
            <a:ext cx="4196490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409348" y="2330450"/>
            <a:ext cx="4209190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49"/>
            <a:chOff x="1416487" y="-3149"/>
            <a:chExt cx="9146976" cy="6861149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9"/>
                <a:ext cx="733226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095637" y="-3149"/>
                <a:ext cx="5679876" cy="56642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60" name="Bild 59" descr="FAU_cmyk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85" y="6459430"/>
            <a:ext cx="1229851" cy="240555"/>
          </a:xfrm>
          <a:prstGeom prst="rect">
            <a:avLst/>
          </a:prstGeom>
        </p:spPr>
      </p:pic>
      <p:pic>
        <p:nvPicPr>
          <p:cNvPr id="6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2" y="6460316"/>
            <a:ext cx="601413" cy="248332"/>
          </a:xfrm>
          <a:prstGeom prst="rect">
            <a:avLst/>
          </a:prstGeom>
          <a:noFill/>
          <a:effectLst/>
        </p:spPr>
      </p:pic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buFont typeface="Wingdings" pitchFamily="2" charset="2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14.11.2013 | Webmaster-Campustreffen | Wolfgang Wiese </a:t>
            </a:r>
            <a:endParaRPr lang="de-DE" dirty="0"/>
          </a:p>
        </p:txBody>
      </p:sp>
      <p:pic>
        <p:nvPicPr>
          <p:cNvPr id="3" name="Bild 2" descr="2013_TEMPLATE_BROWSER_1280p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06" y="605739"/>
            <a:ext cx="3600450" cy="2404987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417594" y="766234"/>
            <a:ext cx="3502078" cy="2168102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  <p:pic>
        <p:nvPicPr>
          <p:cNvPr id="65" name="Bild 64" descr="2013_TEMPLATE_BROWSER_1280p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5" y="3461534"/>
            <a:ext cx="3600450" cy="2404987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6" name="Bildplatzhalter 2"/>
          <p:cNvSpPr>
            <a:spLocks noGrp="1"/>
          </p:cNvSpPr>
          <p:nvPr>
            <p:ph type="pic" idx="12"/>
          </p:nvPr>
        </p:nvSpPr>
        <p:spPr>
          <a:xfrm>
            <a:off x="418913" y="3622029"/>
            <a:ext cx="3502078" cy="2168102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409348" y="2546350"/>
            <a:ext cx="4196490" cy="3320172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592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6"/>
          <p:cNvGrpSpPr/>
          <p:nvPr userDrawn="1"/>
        </p:nvGrpSpPr>
        <p:grpSpPr bwMode="hidden">
          <a:xfrm>
            <a:off x="-2976" y="0"/>
            <a:ext cx="9146976" cy="6861149"/>
            <a:chOff x="1416487" y="-3149"/>
            <a:chExt cx="9146976" cy="6861149"/>
          </a:xfrm>
        </p:grpSpPr>
        <p:cxnSp>
          <p:nvCxnSpPr>
            <p:cNvPr id="13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31681" y="4893971"/>
                <a:ext cx="1966738" cy="196402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16487" y="6075919"/>
                <a:ext cx="733226" cy="782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29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29"/>
              <p:cNvCxnSpPr/>
              <p:nvPr/>
            </p:nvCxnSpPr>
            <p:spPr bwMode="hidden">
              <a:xfrm>
                <a:off x="5101987" y="-3149"/>
                <a:ext cx="5658332" cy="57086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9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hteck 57"/>
          <p:cNvSpPr/>
          <p:nvPr userDrawn="1"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60" name="Bild 59" descr="FAU_cmyk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85" y="6459430"/>
            <a:ext cx="1229851" cy="240555"/>
          </a:xfrm>
          <a:prstGeom prst="rect">
            <a:avLst/>
          </a:prstGeom>
        </p:spPr>
      </p:pic>
      <p:pic>
        <p:nvPicPr>
          <p:cNvPr id="6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2" y="6460316"/>
            <a:ext cx="601413" cy="248332"/>
          </a:xfrm>
          <a:prstGeom prst="rect">
            <a:avLst/>
          </a:prstGeom>
          <a:noFill/>
          <a:effectLst/>
        </p:spPr>
      </p:pic>
      <p:sp>
        <p:nvSpPr>
          <p:cNvPr id="6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buFont typeface="Wingdings" pitchFamily="2" charset="2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14.11.2013 | Webmaster-Campustreffen | Wolfgang Wiese 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6" y="610539"/>
            <a:ext cx="4057369" cy="2468272"/>
          </a:xfrm>
          <a:prstGeom prst="rect">
            <a:avLst/>
          </a:prstGeom>
          <a:effectLst/>
        </p:spPr>
      </p:pic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885856" y="760624"/>
            <a:ext cx="3080583" cy="1938126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/>
          </p:nvPr>
        </p:nvSpPr>
        <p:spPr>
          <a:xfrm>
            <a:off x="4711700" y="2546350"/>
            <a:ext cx="3894138" cy="3320172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140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63" name="Bild 6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06" y="3446132"/>
            <a:ext cx="4057369" cy="2468272"/>
          </a:xfrm>
          <a:prstGeom prst="rect">
            <a:avLst/>
          </a:prstGeom>
          <a:effectLst/>
        </p:spPr>
      </p:pic>
      <p:sp>
        <p:nvSpPr>
          <p:cNvPr id="64" name="Bildplatzhalter 2"/>
          <p:cNvSpPr>
            <a:spLocks noGrp="1"/>
          </p:cNvSpPr>
          <p:nvPr>
            <p:ph type="pic" idx="12"/>
          </p:nvPr>
        </p:nvSpPr>
        <p:spPr>
          <a:xfrm>
            <a:off x="885856" y="3596217"/>
            <a:ext cx="3080583" cy="1938126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Auf Symbol klicken, um Bild hinzuzufügen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 bwMode="auto">
          <a:xfrm>
            <a:off x="4711700" y="2330450"/>
            <a:ext cx="390683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1700" y="603251"/>
            <a:ext cx="3894138" cy="1536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9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637" y="9499"/>
            <a:ext cx="9146115" cy="6859586"/>
          </a:xfrm>
          <a:prstGeom prst="rect">
            <a:avLst/>
          </a:prstGeom>
        </p:spPr>
      </p:pic>
      <p:grpSp>
        <p:nvGrpSpPr>
          <p:cNvPr id="56" name="Gruppieren 6"/>
          <p:cNvGrpSpPr/>
          <p:nvPr userDrawn="1"/>
        </p:nvGrpSpPr>
        <p:grpSpPr bwMode="hidden">
          <a:xfrm>
            <a:off x="-9326" y="3149"/>
            <a:ext cx="9146976" cy="6865936"/>
            <a:chOff x="1416487" y="0"/>
            <a:chExt cx="9146976" cy="6865936"/>
          </a:xfrm>
        </p:grpSpPr>
        <p:cxnSp>
          <p:nvCxnSpPr>
            <p:cNvPr id="57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23"/>
            <p:cNvGrpSpPr/>
            <p:nvPr userDrawn="1"/>
          </p:nvGrpSpPr>
          <p:grpSpPr bwMode="hidden">
            <a:xfrm>
              <a:off x="1416487" y="0"/>
              <a:ext cx="9146976" cy="6865936"/>
              <a:chOff x="1416487" y="0"/>
              <a:chExt cx="9146976" cy="6865936"/>
            </a:xfrm>
          </p:grpSpPr>
          <p:cxnSp>
            <p:nvCxnSpPr>
              <p:cNvPr id="87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97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49"/>
              <p:cNvCxnSpPr/>
              <p:nvPr/>
            </p:nvCxnSpPr>
            <p:spPr bwMode="hidden">
              <a:xfrm flipH="1" flipV="1">
                <a:off x="1419463" y="4892701"/>
                <a:ext cx="1978958" cy="19621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50"/>
              <p:cNvCxnSpPr/>
              <p:nvPr/>
            </p:nvCxnSpPr>
            <p:spPr bwMode="hidden">
              <a:xfrm flipH="1" flipV="1">
                <a:off x="1416487" y="6075920"/>
                <a:ext cx="780008" cy="7900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73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29"/>
              <p:cNvCxnSpPr/>
              <p:nvPr/>
            </p:nvCxnSpPr>
            <p:spPr bwMode="hidden">
              <a:xfrm>
                <a:off x="5101987" y="6350"/>
                <a:ext cx="5673526" cy="569915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83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14350" y="1614330"/>
            <a:ext cx="8077488" cy="3674088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18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2000" y="190800"/>
            <a:ext cx="8077488" cy="9064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8670230" y="6536731"/>
            <a:ext cx="249279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54" name="Bild 53" descr="FAU_cmyk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85" y="6459430"/>
            <a:ext cx="1229851" cy="240555"/>
          </a:xfrm>
          <a:prstGeom prst="rect">
            <a:avLst/>
          </a:prstGeom>
        </p:spPr>
      </p:pic>
      <p:pic>
        <p:nvPicPr>
          <p:cNvPr id="55" name="Picture 1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2" y="6460316"/>
            <a:ext cx="601413" cy="248332"/>
          </a:xfrm>
          <a:prstGeom prst="rect">
            <a:avLst/>
          </a:prstGeom>
          <a:noFill/>
          <a:effectLst/>
        </p:spPr>
      </p:pic>
      <p:pic>
        <p:nvPicPr>
          <p:cNvPr id="102" name="Bild 101"/>
          <p:cNvPicPr>
            <a:picLocks noChangeAspect="1"/>
          </p:cNvPicPr>
          <p:nvPr userDrawn="1"/>
        </p:nvPicPr>
        <p:blipFill rotWithShape="1">
          <a:blip r:embed="rId5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7914067" y="72134"/>
            <a:ext cx="758062" cy="635000"/>
          </a:xfrm>
          <a:prstGeom prst="rect">
            <a:avLst/>
          </a:prstGeom>
        </p:spPr>
      </p:pic>
      <p:sp>
        <p:nvSpPr>
          <p:cNvPr id="10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smtClean="0"/>
              <a:t>00.00.2013 | Thema | Name des Vortragenden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41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/>
          <p:nvPr userDrawn="1"/>
        </p:nvGrpSpPr>
        <p:grpSpPr bwMode="hidden">
          <a:xfrm>
            <a:off x="17344" y="19350"/>
            <a:ext cx="9121165" cy="6838649"/>
            <a:chOff x="1416487" y="0"/>
            <a:chExt cx="9146976" cy="6858000"/>
          </a:xfrm>
        </p:grpSpPr>
        <p:cxnSp>
          <p:nvCxnSpPr>
            <p:cNvPr id="6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39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49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9"/>
              <p:cNvCxnSpPr/>
              <p:nvPr/>
            </p:nvCxnSpPr>
            <p:spPr bwMode="hidden">
              <a:xfrm flipH="1" flipV="1">
                <a:off x="1416487" y="4893971"/>
                <a:ext cx="1981932" cy="196402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50"/>
              <p:cNvCxnSpPr/>
              <p:nvPr/>
            </p:nvCxnSpPr>
            <p:spPr bwMode="hidden">
              <a:xfrm flipH="1" flipV="1">
                <a:off x="1416487" y="6075918"/>
                <a:ext cx="780008" cy="78208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4"/>
            <p:cNvGrpSpPr/>
            <p:nvPr userDrawn="1"/>
          </p:nvGrpSpPr>
          <p:grpSpPr bwMode="hidden">
            <a:xfrm flipH="1">
              <a:off x="1416487" y="0"/>
              <a:ext cx="9146976" cy="6858000"/>
              <a:chOff x="1628537" y="0"/>
              <a:chExt cx="9146976" cy="6858000"/>
            </a:xfrm>
          </p:grpSpPr>
          <p:cxnSp>
            <p:nvCxnSpPr>
              <p:cNvPr id="25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9"/>
              <p:cNvCxnSpPr/>
              <p:nvPr/>
            </p:nvCxnSpPr>
            <p:spPr bwMode="hidden">
              <a:xfrm>
                <a:off x="5150643" y="0"/>
                <a:ext cx="5624870" cy="566105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5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chemeClr val="tx1">
                      <a:lumMod val="60000"/>
                      <a:lumOff val="40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chemeClr val="tx1">
                    <a:lumMod val="60000"/>
                    <a:lumOff val="4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1129423"/>
            <a:ext cx="9144000" cy="5745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0800"/>
            <a:ext cx="8102888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476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4670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 r="9037" b="9089"/>
          <a:stretch/>
        </p:blipFill>
        <p:spPr>
          <a:xfrm>
            <a:off x="-2976" y="0"/>
            <a:ext cx="9152145" cy="6868418"/>
          </a:xfrm>
          <a:prstGeom prst="rect">
            <a:avLst/>
          </a:prstGeom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5" y="0"/>
            <a:ext cx="9146976" cy="68580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3" name="Bild 12" descr="PPt_background.jp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8066"/>
            <a:ext cx="9144000" cy="3962400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68875" y="762416"/>
            <a:ext cx="5599357" cy="8002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de-DE" sz="2600" b="1" normalizeH="0" dirty="0" smtClean="0">
                <a:solidFill>
                  <a:srgbClr val="FFFFFF"/>
                </a:solidFill>
              </a:rPr>
              <a:t>REGIONALES RECHENZENTRUM ERLANGEN </a:t>
            </a:r>
            <a:r>
              <a:rPr lang="de-DE" sz="26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2600" b="1" spc="0" normalizeH="0" dirty="0" smtClean="0">
                <a:solidFill>
                  <a:srgbClr val="FFFFFF"/>
                </a:solidFill>
              </a:rPr>
              <a:t>RRZE]</a:t>
            </a:r>
            <a:endParaRPr lang="de-DE" sz="2600" b="1" spc="0" normalizeH="0" dirty="0">
              <a:solidFill>
                <a:srgbClr val="FFFFFF"/>
              </a:solidFill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6"/>
            <a:ext cx="8197140" cy="3949979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6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815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984" y="4524188"/>
            <a:ext cx="6947770" cy="122256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18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1177984" y="2308225"/>
            <a:ext cx="7061200" cy="1458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de-DE" sz="3000" b="1" dirty="0" smtClean="0">
                <a:solidFill>
                  <a:srgbClr val="003896"/>
                </a:solidFill>
              </a:rPr>
              <a:t>Herzlichen Dank!</a:t>
            </a:r>
          </a:p>
          <a:p>
            <a:pPr>
              <a:buNone/>
            </a:pPr>
            <a:r>
              <a:rPr lang="de-DE" sz="1800" b="0" dirty="0" smtClean="0">
                <a:solidFill>
                  <a:srgbClr val="003896"/>
                </a:solidFill>
              </a:rPr>
              <a:t>Regionales RechenZentrum</a:t>
            </a:r>
            <a:r>
              <a:rPr lang="de-DE" sz="1800" b="0" baseline="0" dirty="0" smtClean="0">
                <a:solidFill>
                  <a:srgbClr val="003896"/>
                </a:solidFill>
              </a:rPr>
              <a:t> Erlangen </a:t>
            </a:r>
            <a:r>
              <a:rPr lang="de-DE" sz="1800" b="1" spc="300" normalizeH="0" baseline="0" dirty="0" smtClean="0">
                <a:solidFill>
                  <a:srgbClr val="FFFFFF"/>
                </a:solidFill>
              </a:rPr>
              <a:t>[</a:t>
            </a:r>
            <a:r>
              <a:rPr lang="de-DE" sz="1800" b="0" baseline="0" dirty="0" smtClean="0">
                <a:solidFill>
                  <a:srgbClr val="003896"/>
                </a:solidFill>
              </a:rPr>
              <a:t>RRZE</a:t>
            </a:r>
            <a:r>
              <a:rPr lang="de-DE" sz="1800" b="1" spc="0" normalizeH="0" dirty="0" smtClean="0">
                <a:solidFill>
                  <a:srgbClr val="FFFFFF"/>
                </a:solidFill>
              </a:rPr>
              <a:t>]</a:t>
            </a:r>
            <a:endParaRPr lang="de-DE" sz="1800" b="0" baseline="0" dirty="0" smtClean="0">
              <a:solidFill>
                <a:srgbClr val="003896"/>
              </a:solidFill>
            </a:endParaRPr>
          </a:p>
          <a:p>
            <a:pPr>
              <a:buNone/>
            </a:pPr>
            <a:r>
              <a:rPr lang="de-DE" sz="1800" b="0" baseline="0" dirty="0" err="1" smtClean="0">
                <a:solidFill>
                  <a:srgbClr val="003896"/>
                </a:solidFill>
              </a:rPr>
              <a:t>Martensstraße</a:t>
            </a:r>
            <a:r>
              <a:rPr lang="de-DE" sz="1800" b="0" baseline="0" dirty="0" smtClean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1800" b="0" baseline="0" dirty="0" smtClean="0">
                <a:solidFill>
                  <a:srgbClr val="003896"/>
                </a:solidFill>
              </a:rPr>
              <a:t>http://</a:t>
            </a:r>
            <a:r>
              <a:rPr lang="de-DE" sz="1800" b="0" baseline="0" dirty="0" err="1" smtClean="0">
                <a:solidFill>
                  <a:srgbClr val="003896"/>
                </a:solidFill>
              </a:rPr>
              <a:t>www.rrze.fau.de</a:t>
            </a:r>
            <a:endParaRPr lang="de-DE" sz="1800" b="0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5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0"/>
            <a:ext cx="9148832" cy="68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" y="-1587"/>
            <a:ext cx="9146277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" y="-1587"/>
            <a:ext cx="9143302" cy="68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" y="-1586"/>
            <a:ext cx="9143302" cy="68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6" y="-1586"/>
            <a:ext cx="9146976" cy="68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1" descr="PPt_background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065"/>
            <a:ext cx="9144000" cy="2706973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946860" y="642937"/>
            <a:ext cx="819714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Logo_RGB_360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702" y="854308"/>
            <a:ext cx="1547998" cy="660716"/>
          </a:xfrm>
          <a:prstGeom prst="rect">
            <a:avLst/>
          </a:prstGeom>
          <a:noFill/>
          <a:effectLst/>
        </p:spPr>
      </p:pic>
      <p:sp>
        <p:nvSpPr>
          <p:cNvPr id="17" name="Rechteck 16"/>
          <p:cNvSpPr/>
          <p:nvPr userDrawn="1"/>
        </p:nvSpPr>
        <p:spPr bwMode="auto">
          <a:xfrm>
            <a:off x="946860" y="2050487"/>
            <a:ext cx="819714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43205" y="687462"/>
            <a:ext cx="5940537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2600" b="1" cap="all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205" y="2646352"/>
            <a:ext cx="594053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200" b="0">
                <a:solidFill>
                  <a:srgbClr val="003896"/>
                </a:solidFill>
              </a:defRPr>
            </a:lvl1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 rotWithShape="1"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6" y="642937"/>
            <a:ext cx="785711" cy="6581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518" y="6264276"/>
            <a:ext cx="9142481" cy="464108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0" name="Bild 19" descr="FAU_cmyk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098" y="6320612"/>
            <a:ext cx="1781602" cy="3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22000" y="1440000"/>
            <a:ext cx="8093075" cy="46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200" b="0" i="0"/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0800"/>
            <a:ext cx="8208138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buFont typeface="Wingdings" pitchFamily="2" charset="2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14.11.2013 | Webmaster-Campustreffen | Wolfgang Wiese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/>
          <p:nvPr userDrawn="1"/>
        </p:nvGrpSpPr>
        <p:grpSpPr bwMode="hidden">
          <a:xfrm>
            <a:off x="-2976" y="0"/>
            <a:ext cx="9146976" cy="6861149"/>
            <a:chOff x="1416487" y="-3149"/>
            <a:chExt cx="9146976" cy="6861149"/>
          </a:xfrm>
        </p:grpSpPr>
        <p:cxnSp>
          <p:nvCxnSpPr>
            <p:cNvPr id="10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7"/>
            <p:cNvCxnSpPr/>
            <p:nvPr/>
          </p:nvCxnSpPr>
          <p:spPr bwMode="hidden">
            <a:xfrm>
              <a:off x="1416487" y="38648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8"/>
            <p:cNvCxnSpPr/>
            <p:nvPr/>
          </p:nvCxnSpPr>
          <p:spPr bwMode="hidden">
            <a:xfrm>
              <a:off x="1416487" y="1611181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9"/>
            <p:cNvCxnSpPr/>
            <p:nvPr/>
          </p:nvCxnSpPr>
          <p:spPr bwMode="hidden">
            <a:xfrm>
              <a:off x="1431681" y="2835877"/>
              <a:ext cx="913178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0"/>
            <p:cNvCxnSpPr/>
            <p:nvPr/>
          </p:nvCxnSpPr>
          <p:spPr bwMode="hidden">
            <a:xfrm>
              <a:off x="1416487" y="4060573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1"/>
            <p:cNvCxnSpPr/>
            <p:nvPr/>
          </p:nvCxnSpPr>
          <p:spPr bwMode="hidden">
            <a:xfrm>
              <a:off x="1419463" y="5285269"/>
              <a:ext cx="9144000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2"/>
            <p:cNvCxnSpPr/>
            <p:nvPr/>
          </p:nvCxnSpPr>
          <p:spPr bwMode="hidden">
            <a:xfrm>
              <a:off x="1416487" y="6509965"/>
              <a:ext cx="914697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3"/>
            <p:cNvGrpSpPr/>
            <p:nvPr userDrawn="1"/>
          </p:nvGrpSpPr>
          <p:grpSpPr bwMode="hidden">
            <a:xfrm>
              <a:off x="1416487" y="0"/>
              <a:ext cx="9146976" cy="6858000"/>
              <a:chOff x="1416487" y="0"/>
              <a:chExt cx="9146976" cy="6858000"/>
            </a:xfrm>
          </p:grpSpPr>
          <p:cxnSp>
            <p:nvCxnSpPr>
              <p:cNvPr id="43" name="Gerader Verbinder 41"/>
              <p:cNvCxnSpPr/>
              <p:nvPr/>
            </p:nvCxnSpPr>
            <p:spPr bwMode="hidden">
              <a:xfrm>
                <a:off x="1416487" y="1199118"/>
                <a:ext cx="5624869" cy="5658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4"/>
              <p:cNvCxnSpPr/>
              <p:nvPr/>
            </p:nvCxnSpPr>
            <p:spPr bwMode="hidden">
              <a:xfrm>
                <a:off x="3885119" y="0"/>
                <a:ext cx="6678344" cy="669133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5"/>
              <p:cNvCxnSpPr/>
              <p:nvPr/>
            </p:nvCxnSpPr>
            <p:spPr bwMode="hidden">
              <a:xfrm>
                <a:off x="5106502" y="0"/>
                <a:ext cx="5456961" cy="549171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ieren 46"/>
              <p:cNvGrpSpPr/>
              <p:nvPr/>
            </p:nvGrpSpPr>
            <p:grpSpPr bwMode="hidden">
              <a:xfrm>
                <a:off x="6327885" y="0"/>
                <a:ext cx="4235578" cy="4247118"/>
                <a:chOff x="6327885" y="0"/>
                <a:chExt cx="4235578" cy="4247118"/>
              </a:xfrm>
            </p:grpSpPr>
            <p:cxnSp>
              <p:nvCxnSpPr>
                <p:cNvPr id="54" name="Gerader Verbinder 52"/>
                <p:cNvCxnSpPr/>
                <p:nvPr/>
              </p:nvCxnSpPr>
              <p:spPr bwMode="hidden">
                <a:xfrm>
                  <a:off x="6327885" y="0"/>
                  <a:ext cx="4235578" cy="42471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3"/>
                <p:cNvCxnSpPr/>
                <p:nvPr/>
              </p:nvCxnSpPr>
              <p:spPr bwMode="hidden">
                <a:xfrm>
                  <a:off x="7549268" y="0"/>
                  <a:ext cx="3014195" cy="30279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4"/>
                <p:cNvCxnSpPr/>
                <p:nvPr/>
              </p:nvCxnSpPr>
              <p:spPr bwMode="hidden">
                <a:xfrm>
                  <a:off x="8772997" y="0"/>
                  <a:ext cx="1790466" cy="1808718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5"/>
                <p:cNvCxnSpPr/>
                <p:nvPr/>
              </p:nvCxnSpPr>
              <p:spPr bwMode="hidden">
                <a:xfrm>
                  <a:off x="9982200" y="0"/>
                  <a:ext cx="581263" cy="58613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7"/>
              <p:cNvCxnSpPr/>
              <p:nvPr/>
            </p:nvCxnSpPr>
            <p:spPr bwMode="hidden">
              <a:xfrm flipH="1" flipV="1">
                <a:off x="1416487" y="2435251"/>
                <a:ext cx="4412324" cy="44227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8"/>
              <p:cNvCxnSpPr/>
              <p:nvPr/>
            </p:nvCxnSpPr>
            <p:spPr bwMode="hidden">
              <a:xfrm flipH="1" flipV="1">
                <a:off x="1416487" y="3637518"/>
                <a:ext cx="3198294" cy="32204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49"/>
              <p:cNvCxnSpPr/>
              <p:nvPr/>
            </p:nvCxnSpPr>
            <p:spPr bwMode="hidden">
              <a:xfrm flipH="1" flipV="1">
                <a:off x="1419463" y="4880001"/>
                <a:ext cx="1978956" cy="197799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0"/>
              <p:cNvCxnSpPr/>
              <p:nvPr/>
            </p:nvCxnSpPr>
            <p:spPr bwMode="hidden">
              <a:xfrm flipH="1" flipV="1">
                <a:off x="1431681" y="6150001"/>
                <a:ext cx="764814" cy="70799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4"/>
            <p:cNvGrpSpPr/>
            <p:nvPr userDrawn="1"/>
          </p:nvGrpSpPr>
          <p:grpSpPr bwMode="hidden">
            <a:xfrm flipH="1">
              <a:off x="1416487" y="-3149"/>
              <a:ext cx="9146976" cy="6861149"/>
              <a:chOff x="1628537" y="-3149"/>
              <a:chExt cx="9146976" cy="6861149"/>
            </a:xfrm>
          </p:grpSpPr>
          <p:cxnSp>
            <p:nvCxnSpPr>
              <p:cNvPr id="27" name="Gerader Verbinder 25"/>
              <p:cNvCxnSpPr/>
              <p:nvPr/>
            </p:nvCxnSpPr>
            <p:spPr bwMode="hidden">
              <a:xfrm>
                <a:off x="1628537" y="1410784"/>
                <a:ext cx="5412818" cy="5447216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6"/>
              <p:cNvCxnSpPr/>
              <p:nvPr/>
            </p:nvCxnSpPr>
            <p:spPr bwMode="hidden">
              <a:xfrm>
                <a:off x="1628537" y="183118"/>
                <a:ext cx="6636547" cy="6674882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29"/>
              <p:cNvCxnSpPr/>
              <p:nvPr/>
            </p:nvCxnSpPr>
            <p:spPr bwMode="hidden">
              <a:xfrm>
                <a:off x="5095637" y="-3149"/>
                <a:ext cx="5664682" cy="568325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ieren 30"/>
              <p:cNvGrpSpPr/>
              <p:nvPr/>
            </p:nvGrpSpPr>
            <p:grpSpPr bwMode="hidden">
              <a:xfrm>
                <a:off x="6327884" y="0"/>
                <a:ext cx="4447629" cy="4467251"/>
                <a:chOff x="6327884" y="0"/>
                <a:chExt cx="4447629" cy="4467251"/>
              </a:xfrm>
            </p:grpSpPr>
            <p:cxnSp>
              <p:nvCxnSpPr>
                <p:cNvPr id="38" name="Gerader Verbinder 36"/>
                <p:cNvCxnSpPr/>
                <p:nvPr/>
              </p:nvCxnSpPr>
              <p:spPr bwMode="hidden">
                <a:xfrm>
                  <a:off x="6327884" y="0"/>
                  <a:ext cx="4447629" cy="4467251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7"/>
                <p:cNvCxnSpPr/>
                <p:nvPr/>
              </p:nvCxnSpPr>
              <p:spPr bwMode="hidden">
                <a:xfrm>
                  <a:off x="7549268" y="0"/>
                  <a:ext cx="3226245" cy="32395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8"/>
                <p:cNvCxnSpPr/>
                <p:nvPr/>
              </p:nvCxnSpPr>
              <p:spPr bwMode="hidden">
                <a:xfrm>
                  <a:off x="8772996" y="0"/>
                  <a:ext cx="2002517" cy="2032026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39"/>
                <p:cNvCxnSpPr/>
                <p:nvPr/>
              </p:nvCxnSpPr>
              <p:spPr bwMode="hidden">
                <a:xfrm>
                  <a:off x="9982200" y="0"/>
                  <a:ext cx="793313" cy="801184"/>
                </a:xfrm>
                <a:prstGeom prst="line">
                  <a:avLst/>
                </a:prstGeom>
                <a:ln>
                  <a:solidFill>
                    <a:srgbClr val="FFFFFF">
                      <a:alpha val="1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1"/>
              <p:cNvCxnSpPr/>
              <p:nvPr userDrawn="1"/>
            </p:nvCxnSpPr>
            <p:spPr bwMode="hidden">
              <a:xfrm flipH="1" flipV="1">
                <a:off x="1628537" y="2618131"/>
                <a:ext cx="4200273" cy="4239869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2"/>
              <p:cNvCxnSpPr/>
              <p:nvPr/>
            </p:nvCxnSpPr>
            <p:spPr bwMode="hidden">
              <a:xfrm flipH="1" flipV="1">
                <a:off x="1628537" y="3866118"/>
                <a:ext cx="2986243" cy="2991880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3"/>
              <p:cNvCxnSpPr/>
              <p:nvPr/>
            </p:nvCxnSpPr>
            <p:spPr bwMode="hidden">
              <a:xfrm flipH="1" flipV="1">
                <a:off x="1628537" y="5059918"/>
                <a:ext cx="1769881" cy="1798081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4"/>
              <p:cNvCxnSpPr/>
              <p:nvPr/>
            </p:nvCxnSpPr>
            <p:spPr bwMode="hidden">
              <a:xfrm flipH="1" flipV="1">
                <a:off x="1628537" y="6296051"/>
                <a:ext cx="567958" cy="561948"/>
              </a:xfrm>
              <a:prstGeom prst="line">
                <a:avLst/>
              </a:prstGeom>
              <a:ln>
                <a:solidFill>
                  <a:srgbClr val="FFFFFF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22000" y="532869"/>
            <a:ext cx="8100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HIER KLICKEN, UM MASTER-TEXTFORMAT ZU BEARBEITEN</a:t>
            </a:r>
          </a:p>
        </p:txBody>
      </p:sp>
      <p:sp>
        <p:nvSpPr>
          <p:cNvPr id="65" name="Rechteck 64"/>
          <p:cNvSpPr/>
          <p:nvPr userDrawn="1"/>
        </p:nvSpPr>
        <p:spPr>
          <a:xfrm>
            <a:off x="8670230" y="6536731"/>
            <a:ext cx="249279" cy="153888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110" name="Bild 109" descr="FAU_cmyk-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85" y="6459430"/>
            <a:ext cx="1229851" cy="240555"/>
          </a:xfrm>
          <a:prstGeom prst="rect">
            <a:avLst/>
          </a:prstGeom>
        </p:spPr>
      </p:pic>
      <p:pic>
        <p:nvPicPr>
          <p:cNvPr id="111" name="Picture 1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2" y="6460316"/>
            <a:ext cx="601413" cy="248332"/>
          </a:xfrm>
          <a:prstGeom prst="rect">
            <a:avLst/>
          </a:prstGeom>
          <a:noFill/>
          <a:effectLst/>
        </p:spPr>
      </p:pic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buFont typeface="Wingdings" pitchFamily="2" charset="2"/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3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6308767"/>
            <a:ext cx="9144000" cy="557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58775" marR="0" indent="-25082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2000" y="190800"/>
            <a:ext cx="814823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Master-Titelformat</a:t>
            </a:r>
            <a:br>
              <a:rPr lang="de-DE" dirty="0" smtClean="0"/>
            </a:br>
            <a:r>
              <a:rPr lang="de-DE" dirty="0" smtClean="0"/>
              <a:t>Master-Titelformat</a:t>
            </a:r>
          </a:p>
        </p:txBody>
      </p:sp>
      <p:sp>
        <p:nvSpPr>
          <p:cNvPr id="814089" name="Rectangle 9"/>
          <p:cNvSpPr>
            <a:spLocks noChangeArrowheads="1"/>
          </p:cNvSpPr>
          <p:nvPr/>
        </p:nvSpPr>
        <p:spPr bwMode="auto">
          <a:xfrm>
            <a:off x="6705600" y="2514601"/>
            <a:ext cx="457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de-DE" sz="2400" dirty="0">
              <a:solidFill>
                <a:srgbClr val="012D9A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22000" y="1440000"/>
            <a:ext cx="8109140" cy="4679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cxnSp>
        <p:nvCxnSpPr>
          <p:cNvPr id="14" name="Gerader Verbinder 147"/>
          <p:cNvCxnSpPr>
            <a:cxnSpLocks noChangeAspect="1"/>
          </p:cNvCxnSpPr>
          <p:nvPr userDrawn="1"/>
        </p:nvCxnSpPr>
        <p:spPr>
          <a:xfrm>
            <a:off x="0" y="6303423"/>
            <a:ext cx="9144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 userDrawn="1"/>
        </p:nvSpPr>
        <p:spPr>
          <a:xfrm>
            <a:off x="8314267" y="2544233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38" name="Gerader Verbinder 147"/>
          <p:cNvCxnSpPr>
            <a:cxnSpLocks noChangeAspect="1"/>
          </p:cNvCxnSpPr>
          <p:nvPr userDrawn="1"/>
        </p:nvCxnSpPr>
        <p:spPr>
          <a:xfrm>
            <a:off x="0" y="6314400"/>
            <a:ext cx="9144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ung 38"/>
          <p:cNvGrpSpPr/>
          <p:nvPr userDrawn="1"/>
        </p:nvGrpSpPr>
        <p:grpSpPr>
          <a:xfrm>
            <a:off x="0" y="6308767"/>
            <a:ext cx="9148256" cy="576000"/>
            <a:chOff x="25174" y="3149"/>
            <a:chExt cx="9118826" cy="556704"/>
          </a:xfrm>
        </p:grpSpPr>
        <p:cxnSp>
          <p:nvCxnSpPr>
            <p:cNvPr id="40" name="Gerader Verbinder 8"/>
            <p:cNvCxnSpPr/>
            <p:nvPr userDrawn="1"/>
          </p:nvCxnSpPr>
          <p:spPr bwMode="hidden">
            <a:xfrm>
              <a:off x="409869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9"/>
            <p:cNvCxnSpPr/>
            <p:nvPr userDrawn="1"/>
          </p:nvCxnSpPr>
          <p:spPr bwMode="hidden">
            <a:xfrm>
              <a:off x="1629007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10"/>
            <p:cNvCxnSpPr/>
            <p:nvPr userDrawn="1"/>
          </p:nvCxnSpPr>
          <p:spPr bwMode="hidden">
            <a:xfrm>
              <a:off x="2848145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11"/>
            <p:cNvCxnSpPr/>
            <p:nvPr userDrawn="1"/>
          </p:nvCxnSpPr>
          <p:spPr bwMode="hidden">
            <a:xfrm>
              <a:off x="4067283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12"/>
            <p:cNvCxnSpPr/>
            <p:nvPr userDrawn="1"/>
          </p:nvCxnSpPr>
          <p:spPr bwMode="hidden">
            <a:xfrm>
              <a:off x="5286421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13"/>
            <p:cNvCxnSpPr/>
            <p:nvPr userDrawn="1"/>
          </p:nvCxnSpPr>
          <p:spPr bwMode="hidden">
            <a:xfrm>
              <a:off x="6505559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14"/>
            <p:cNvCxnSpPr/>
            <p:nvPr userDrawn="1"/>
          </p:nvCxnSpPr>
          <p:spPr bwMode="hidden">
            <a:xfrm>
              <a:off x="7724697" y="3149"/>
              <a:ext cx="0" cy="556704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15"/>
            <p:cNvCxnSpPr/>
            <p:nvPr userDrawn="1"/>
          </p:nvCxnSpPr>
          <p:spPr bwMode="hidden">
            <a:xfrm>
              <a:off x="8943835" y="3149"/>
              <a:ext cx="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17"/>
            <p:cNvCxnSpPr/>
            <p:nvPr userDrawn="1"/>
          </p:nvCxnSpPr>
          <p:spPr bwMode="hidden">
            <a:xfrm>
              <a:off x="25174" y="389634"/>
              <a:ext cx="9118826" cy="0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2"/>
            <p:cNvCxnSpPr/>
            <p:nvPr userDrawn="1"/>
          </p:nvCxnSpPr>
          <p:spPr bwMode="hidden">
            <a:xfrm>
              <a:off x="29691" y="3149"/>
              <a:ext cx="533497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3"/>
            <p:cNvCxnSpPr/>
            <p:nvPr userDrawn="1"/>
          </p:nvCxnSpPr>
          <p:spPr bwMode="hidden">
            <a:xfrm>
              <a:off x="1246519" y="3149"/>
              <a:ext cx="51409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44"/>
            <p:cNvCxnSpPr/>
            <p:nvPr userDrawn="1"/>
          </p:nvCxnSpPr>
          <p:spPr bwMode="hidden">
            <a:xfrm>
              <a:off x="2465656" y="3149"/>
              <a:ext cx="555516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45"/>
            <p:cNvCxnSpPr/>
            <p:nvPr userDrawn="1"/>
          </p:nvCxnSpPr>
          <p:spPr bwMode="hidden">
            <a:xfrm>
              <a:off x="3687039" y="3149"/>
              <a:ext cx="524093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 userDrawn="1"/>
          </p:nvCxnSpPr>
          <p:spPr bwMode="hidden">
            <a:xfrm>
              <a:off x="4908422" y="3149"/>
              <a:ext cx="530646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/>
            <p:cNvCxnSpPr/>
            <p:nvPr userDrawn="1"/>
          </p:nvCxnSpPr>
          <p:spPr bwMode="hidden">
            <a:xfrm>
              <a:off x="6129805" y="3149"/>
              <a:ext cx="53298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/>
            <p:cNvCxnSpPr/>
            <p:nvPr userDrawn="1"/>
          </p:nvCxnSpPr>
          <p:spPr bwMode="hidden">
            <a:xfrm>
              <a:off x="7353534" y="3149"/>
              <a:ext cx="51609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 userDrawn="1"/>
          </p:nvCxnSpPr>
          <p:spPr bwMode="hidden">
            <a:xfrm>
              <a:off x="8562737" y="3149"/>
              <a:ext cx="522165" cy="530834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26"/>
            <p:cNvCxnSpPr/>
            <p:nvPr userDrawn="1"/>
          </p:nvCxnSpPr>
          <p:spPr bwMode="hidden">
            <a:xfrm flipH="1">
              <a:off x="8810620" y="168646"/>
              <a:ext cx="333380" cy="373049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27"/>
            <p:cNvCxnSpPr/>
            <p:nvPr userDrawn="1"/>
          </p:nvCxnSpPr>
          <p:spPr bwMode="hidden">
            <a:xfrm flipH="1">
              <a:off x="7578464" y="3149"/>
              <a:ext cx="528094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r Verbinder 28"/>
            <p:cNvCxnSpPr/>
            <p:nvPr userDrawn="1"/>
          </p:nvCxnSpPr>
          <p:spPr bwMode="hidden">
            <a:xfrm flipH="1">
              <a:off x="6337868" y="3149"/>
              <a:ext cx="549554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29"/>
            <p:cNvCxnSpPr/>
            <p:nvPr userDrawn="1"/>
          </p:nvCxnSpPr>
          <p:spPr bwMode="hidden">
            <a:xfrm flipH="1">
              <a:off x="5139468" y="3149"/>
              <a:ext cx="482429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36"/>
            <p:cNvCxnSpPr/>
            <p:nvPr userDrawn="1"/>
          </p:nvCxnSpPr>
          <p:spPr bwMode="hidden">
            <a:xfrm flipH="1">
              <a:off x="3915751" y="3149"/>
              <a:ext cx="528907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37"/>
            <p:cNvCxnSpPr/>
            <p:nvPr userDrawn="1"/>
          </p:nvCxnSpPr>
          <p:spPr bwMode="hidden">
            <a:xfrm flipH="1">
              <a:off x="2683594" y="3149"/>
              <a:ext cx="539678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38"/>
            <p:cNvCxnSpPr/>
            <p:nvPr userDrawn="1"/>
          </p:nvCxnSpPr>
          <p:spPr bwMode="hidden">
            <a:xfrm flipH="1">
              <a:off x="1480976" y="3149"/>
              <a:ext cx="518569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39"/>
            <p:cNvCxnSpPr/>
            <p:nvPr userDrawn="1"/>
          </p:nvCxnSpPr>
          <p:spPr bwMode="hidden">
            <a:xfrm flipH="1">
              <a:off x="253039" y="3149"/>
              <a:ext cx="537300" cy="538545"/>
            </a:xfrm>
            <a:prstGeom prst="line">
              <a:avLst/>
            </a:prstGeom>
            <a:ln>
              <a:solidFill>
                <a:srgbClr val="FFFFFF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8640000" y="6480000"/>
            <a:ext cx="249279" cy="20520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000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000" dirty="0" smtClean="0">
              <a:solidFill>
                <a:schemeClr val="tx2"/>
              </a:solidFill>
            </a:endParaRPr>
          </a:p>
        </p:txBody>
      </p:sp>
      <p:pic>
        <p:nvPicPr>
          <p:cNvPr id="3" name="Bild 2" descr="FAU_cmyk-weiss.png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85" y="6459430"/>
            <a:ext cx="1229851" cy="240555"/>
          </a:xfrm>
          <a:prstGeom prst="rect">
            <a:avLst/>
          </a:prstGeom>
        </p:spPr>
      </p:pic>
      <p:pic>
        <p:nvPicPr>
          <p:cNvPr id="66" name="Picture 15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0742" y="6460316"/>
            <a:ext cx="601413" cy="248332"/>
          </a:xfrm>
          <a:prstGeom prst="rect">
            <a:avLst/>
          </a:prstGeom>
          <a:noFill/>
          <a:effectLst/>
        </p:spPr>
      </p:pic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40000" y="6480000"/>
            <a:ext cx="5112000" cy="216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de-DE" dirty="0" smtClean="0"/>
              <a:t>14.11.2013 | Webmaster-Campustreffen | Wolfgang Wiese 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4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60" r:id="rId8"/>
    <p:sldLayoutId id="2147483683" r:id="rId9"/>
    <p:sldLayoutId id="2147483671" r:id="rId10"/>
    <p:sldLayoutId id="2147483682" r:id="rId11"/>
    <p:sldLayoutId id="2147483687" r:id="rId12"/>
    <p:sldLayoutId id="2147483662" r:id="rId13"/>
    <p:sldLayoutId id="2147483686" r:id="rId14"/>
    <p:sldLayoutId id="2147483688" r:id="rId15"/>
    <p:sldLayoutId id="2147483689" r:id="rId16"/>
    <p:sldLayoutId id="2147483679" r:id="rId17"/>
    <p:sldLayoutId id="2147483681" r:id="rId18"/>
    <p:sldLayoutId id="2147483680" r:id="rId19"/>
    <p:sldLayoutId id="2147483685" r:id="rId2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76213" algn="l"/>
        </a:tabLst>
        <a:defRPr sz="2800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896"/>
          </a:solidFill>
          <a:latin typeface="Arial" charset="0"/>
        </a:defRPr>
      </a:lvl9pPr>
    </p:titleStyle>
    <p:bodyStyle>
      <a:lvl1pPr marL="234000" indent="-234000" algn="l" rtl="0" eaLnBrk="1" fontAlgn="base" hangingPunct="1">
        <a:lnSpc>
          <a:spcPct val="110000"/>
        </a:lnSpc>
        <a:spcBef>
          <a:spcPts val="1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200" b="0">
          <a:solidFill>
            <a:srgbClr val="003399"/>
          </a:solidFill>
          <a:latin typeface="+mn-lt"/>
          <a:ea typeface="+mn-ea"/>
          <a:cs typeface="+mn-cs"/>
        </a:defRPr>
      </a:lvl1pPr>
      <a:lvl2pPr marL="468000" indent="-2340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B2B2B2"/>
        </a:buClr>
        <a:buSzPct val="85000"/>
        <a:buFont typeface="Wingdings" pitchFamily="2" charset="2"/>
        <a:buChar char="§"/>
        <a:defRPr sz="2000" b="0">
          <a:solidFill>
            <a:srgbClr val="003399"/>
          </a:solidFill>
          <a:latin typeface="+mn-lt"/>
        </a:defRPr>
      </a:lvl2pPr>
      <a:lvl3pPr marL="702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B2B2B2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936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B2B2B2"/>
        </a:buClr>
        <a:buSzPct val="100000"/>
        <a:buFont typeface="Lucida Grande"/>
        <a:buChar char="+"/>
        <a:defRPr sz="1600" b="0">
          <a:solidFill>
            <a:srgbClr val="003399"/>
          </a:solidFill>
          <a:latin typeface="+mn-lt"/>
        </a:defRPr>
      </a:lvl4pPr>
      <a:lvl5pPr marL="1170000" indent="-234000" algn="l" rtl="0" eaLnBrk="1" fontAlgn="base" hangingPunct="1">
        <a:lnSpc>
          <a:spcPct val="110000"/>
        </a:lnSpc>
        <a:spcBef>
          <a:spcPts val="430"/>
        </a:spcBef>
        <a:spcAft>
          <a:spcPct val="0"/>
        </a:spcAft>
        <a:buClr>
          <a:srgbClr val="B2B2B2"/>
        </a:buClr>
        <a:buSzPct val="100000"/>
        <a:buFont typeface="Lucida Grande"/>
        <a:buChar char="-"/>
        <a:defRPr sz="1400" b="0">
          <a:solidFill>
            <a:srgbClr val="003399"/>
          </a:solidFill>
          <a:latin typeface="+mn-lt"/>
        </a:defRPr>
      </a:lvl5pPr>
      <a:lvl6pPr marL="1512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Lucida Grande"/>
        <a:buChar char="→"/>
        <a:defRPr sz="1200" b="0" i="0" baseline="0">
          <a:solidFill>
            <a:srgbClr val="0038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lageplan.uni-erlangen.de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karte.fau.d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kennungwm@mailhub.uni-erlangen.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kennungwm@kunden.rrze.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 anchor="b" anchorCtr="0"/>
          <a:lstStyle/>
          <a:p>
            <a:r>
              <a:rPr lang="de-DE" dirty="0" smtClean="0"/>
              <a:t>Webmaster-Campustreffen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14.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73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NavEditor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b="0" dirty="0" smtClean="0"/>
              <a:t/>
            </a:r>
            <a:br>
              <a:rPr lang="de-DE" sz="1600" b="0" dirty="0" smtClean="0"/>
            </a:br>
            <a:r>
              <a:rPr lang="de-DE" sz="1600" b="0" dirty="0" smtClean="0"/>
              <a:t>„Mini-CMS“ für kleine </a:t>
            </a:r>
            <a:r>
              <a:rPr lang="de-DE" sz="1600" b="0" dirty="0"/>
              <a:t>Webauftritte, ein Webmaster ohne besondere </a:t>
            </a:r>
            <a:r>
              <a:rPr lang="de-DE" sz="1600" b="0" dirty="0" smtClean="0"/>
              <a:t>Ansprüche</a:t>
            </a:r>
            <a:r>
              <a:rPr lang="de-DE" sz="1600" b="0" dirty="0"/>
              <a:t> </a:t>
            </a:r>
            <a:r>
              <a:rPr lang="de-DE" sz="1600" b="0" dirty="0" smtClean="0"/>
              <a:t>&amp; möglichst </a:t>
            </a:r>
            <a:r>
              <a:rPr lang="de-DE" sz="1600" b="0" dirty="0"/>
              <a:t>niederschwellige Benutzungshürde</a:t>
            </a:r>
            <a:endParaRPr lang="de-DE" sz="1600" b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14.11.2013 </a:t>
            </a:r>
            <a:r>
              <a:rPr lang="de-DE" dirty="0" smtClean="0"/>
              <a:t>| </a:t>
            </a:r>
            <a:r>
              <a:rPr lang="de-DE" dirty="0" smtClean="0"/>
              <a:t>Webmaster-Campustreffen | Wolfgang Wiese</a:t>
            </a:r>
            <a:endParaRPr lang="de-DE" dirty="0"/>
          </a:p>
        </p:txBody>
      </p:sp>
      <p:pic>
        <p:nvPicPr>
          <p:cNvPr id="19" name="Bildplatzhalter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2" y="766763"/>
            <a:ext cx="2947546" cy="2166937"/>
          </a:xfrm>
        </p:spPr>
      </p:pic>
      <p:pic>
        <p:nvPicPr>
          <p:cNvPr id="18" name="Bildplatzhalter 17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1" y="3948134"/>
            <a:ext cx="2610702" cy="1515891"/>
          </a:xfrm>
        </p:spPr>
      </p:pic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Seit 2009: NavEditor2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Frühling 2013: Beginn an Arbeiten der neuen Versionslinie NavEditor3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September 2013: Abwerbung der für das Oberflächendesign zuständigen studentischen Hilfskraft  </a:t>
            </a:r>
            <a:r>
              <a:rPr lang="de-DE" dirty="0" smtClean="0">
                <a:sym typeface="Wingdings"/>
              </a:rPr>
              <a:t>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ym typeface="Wingdings"/>
              </a:rPr>
              <a:t>Aktuell: Anpassungsarbeiten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ym typeface="Wingdings"/>
              </a:rPr>
              <a:t>Release Alpha der NavEditor3: Januar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676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„Upgrade-Option“ zum Webbaukasten für kleine Webauftritte 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Webbaukasten (inkl. </a:t>
            </a:r>
            <a:r>
              <a:rPr lang="de-DE" dirty="0" err="1" smtClean="0"/>
              <a:t>NavEditor</a:t>
            </a:r>
            <a:r>
              <a:rPr lang="de-DE" dirty="0" smtClean="0"/>
              <a:t>) bleibt für kleine Webauftritte erhalten (ca. 50- 60 %)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„Große Webauftritte“: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Ab 3 Autoren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Komplexere Anforderungen (verschiedene Dokumenttypen, Einbindung eigenen Anwendungen)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Bedarf an (echter) redaktioneller Kontrolle</a:t>
            </a:r>
          </a:p>
          <a:p>
            <a:pPr marL="810900" lvl="1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Multisite-Umgebung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Vorgegebener Rahmen an </a:t>
            </a:r>
            <a:r>
              <a:rPr lang="de-DE" dirty="0" err="1" smtClean="0"/>
              <a:t>Plugins</a:t>
            </a:r>
            <a:r>
              <a:rPr lang="de-DE" dirty="0" smtClean="0"/>
              <a:t> und </a:t>
            </a:r>
            <a:r>
              <a:rPr lang="de-DE" dirty="0" err="1" smtClean="0"/>
              <a:t>Themes</a:t>
            </a:r>
            <a:endParaRPr lang="de-DE" dirty="0" smtClean="0"/>
          </a:p>
          <a:p>
            <a:pPr marL="810900" lvl="1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Wordpress als CMS-Angebot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24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Zeitplanung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1. FAU-</a:t>
            </a:r>
            <a:r>
              <a:rPr lang="de-DE" dirty="0" err="1" smtClean="0"/>
              <a:t>Relaunch</a:t>
            </a:r>
            <a:r>
              <a:rPr lang="de-DE" dirty="0" smtClean="0"/>
              <a:t>  (</a:t>
            </a:r>
            <a:r>
              <a:rPr lang="de-DE" dirty="0" smtClean="0"/>
              <a:t>~April 2014)</a:t>
            </a:r>
            <a:endParaRPr lang="de-DE" dirty="0" smtClean="0"/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2. Aufbau Multisite-Umgebung (</a:t>
            </a:r>
            <a:r>
              <a:rPr lang="de-DE" dirty="0" smtClean="0"/>
              <a:t>~Mai 2014)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Enthaltene Features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Aktuelle </a:t>
            </a:r>
            <a:r>
              <a:rPr lang="de-DE" dirty="0" err="1" smtClean="0"/>
              <a:t>Themes</a:t>
            </a:r>
            <a:r>
              <a:rPr lang="de-DE" dirty="0" smtClean="0"/>
              <a:t> aus Webbaukasten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err="1" smtClean="0"/>
              <a:t>Theme</a:t>
            </a:r>
            <a:r>
              <a:rPr lang="de-DE" dirty="0" smtClean="0"/>
              <a:t> mit </a:t>
            </a:r>
            <a:r>
              <a:rPr lang="de-DE" dirty="0" err="1" smtClean="0"/>
              <a:t>FAU.de</a:t>
            </a:r>
            <a:r>
              <a:rPr lang="de-DE" dirty="0" smtClean="0"/>
              <a:t> Version für Einrichtungen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Workflow-</a:t>
            </a:r>
            <a:r>
              <a:rPr lang="de-DE" dirty="0" err="1" smtClean="0"/>
              <a:t>Plugins</a:t>
            </a:r>
            <a:endParaRPr lang="de-DE" dirty="0" smtClean="0"/>
          </a:p>
          <a:p>
            <a:pPr marL="810900" lvl="1" indent="-342900">
              <a:buFont typeface="Arial"/>
              <a:buChar char="•"/>
            </a:pPr>
            <a:r>
              <a:rPr lang="de-DE" dirty="0" err="1" smtClean="0"/>
              <a:t>Plugins</a:t>
            </a:r>
            <a:r>
              <a:rPr lang="de-DE" dirty="0" smtClean="0"/>
              <a:t> für Einbindung gängiger Anwendungen &amp; Verfahren (</a:t>
            </a:r>
            <a:r>
              <a:rPr lang="de-DE" dirty="0" err="1" smtClean="0"/>
              <a:t>UnivIS</a:t>
            </a:r>
            <a:r>
              <a:rPr lang="de-DE" dirty="0" smtClean="0"/>
              <a:t>, Karten, u.a.) </a:t>
            </a: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Wordpress als CMS-Angebot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4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Kosten?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Ja – denn kein Budget, keine Stellen am RRZE für Betreuung CMS/Webauftritte der Fakultäten.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Varianten: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Fakultät stellt Personalstelle am RRZE</a:t>
            </a:r>
          </a:p>
          <a:p>
            <a:pPr marL="1044900" lvl="2" indent="-342900">
              <a:buFont typeface="Arial"/>
              <a:buChar char="•"/>
            </a:pPr>
            <a:r>
              <a:rPr lang="de-DE" dirty="0" smtClean="0"/>
              <a:t>Abrechnung pro Domain </a:t>
            </a:r>
            <a:r>
              <a:rPr lang="de-DE" dirty="0" smtClean="0"/>
              <a:t>~20,- Euro pro Monat </a:t>
            </a:r>
          </a:p>
          <a:p>
            <a:pPr marL="1044900" lvl="2" indent="-342900">
              <a:buFont typeface="Arial"/>
              <a:buChar char="•"/>
            </a:pPr>
            <a:endParaRPr lang="de-DE" dirty="0" smtClean="0"/>
          </a:p>
          <a:p>
            <a:pPr marL="1044900" lvl="2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Wordpress als CMS-Angebot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77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PPT_WKE14-HG_720x54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91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Hier ist noch Platz für einen individuellen Gruß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53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err="1" smtClean="0"/>
              <a:t>Karte.fau.de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srgbClr val="003399"/>
                </a:solidFill>
              </a:rPr>
              <a:t>Karten online nutzen und in Webauftritte integrieren</a:t>
            </a:r>
          </a:p>
          <a:p>
            <a:pPr lvl="0"/>
            <a:r>
              <a:rPr lang="de-DE" dirty="0">
                <a:solidFill>
                  <a:srgbClr val="003399"/>
                </a:solidFill>
              </a:rPr>
              <a:t>	</a:t>
            </a:r>
            <a:r>
              <a:rPr lang="de-DE" dirty="0" smtClean="0">
                <a:solidFill>
                  <a:srgbClr val="003399"/>
                </a:solidFill>
              </a:rPr>
              <a:t>	(präsentiert von </a:t>
            </a:r>
            <a:r>
              <a:rPr lang="de-DE" dirty="0">
                <a:solidFill>
                  <a:srgbClr val="003399"/>
                </a:solidFill>
              </a:rPr>
              <a:t>M</a:t>
            </a:r>
            <a:r>
              <a:rPr lang="de-DE" dirty="0" smtClean="0">
                <a:solidFill>
                  <a:srgbClr val="003399"/>
                </a:solidFill>
              </a:rPr>
              <a:t>ax </a:t>
            </a:r>
            <a:r>
              <a:rPr lang="de-DE" dirty="0" err="1" smtClean="0">
                <a:solidFill>
                  <a:srgbClr val="003399"/>
                </a:solidFill>
              </a:rPr>
              <a:t>Wankerl</a:t>
            </a:r>
            <a:r>
              <a:rPr lang="de-DE" dirty="0" smtClean="0">
                <a:solidFill>
                  <a:srgbClr val="003399"/>
                </a:solidFill>
              </a:rPr>
              <a:t>)</a:t>
            </a:r>
            <a:endParaRPr lang="de-DE" dirty="0">
              <a:solidFill>
                <a:srgbClr val="00339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78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Erneuerung der Lageplan Website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karte.fau.de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dirty="0" smtClean="0"/>
              <a:t>14.11.2013 </a:t>
            </a:r>
            <a:r>
              <a:rPr lang="de-DE" dirty="0" smtClean="0"/>
              <a:t>| </a:t>
            </a:r>
            <a:r>
              <a:rPr lang="de-DE" dirty="0" smtClean="0"/>
              <a:t>Webmaster-Campustreffen | Wolfgang Wiese</a:t>
            </a:r>
            <a:endParaRPr lang="de-DE" dirty="0"/>
          </a:p>
        </p:txBody>
      </p:sp>
      <p:pic>
        <p:nvPicPr>
          <p:cNvPr id="19" name="Bildplatzhalter 1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8" y="766763"/>
            <a:ext cx="3103855" cy="2166937"/>
          </a:xfrm>
        </p:spPr>
      </p:pic>
      <p:pic>
        <p:nvPicPr>
          <p:cNvPr id="18" name="Bildplatzhalter 17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1" y="3622029"/>
            <a:ext cx="2610702" cy="2168102"/>
          </a:xfrm>
        </p:spPr>
      </p:pic>
      <p:sp>
        <p:nvSpPr>
          <p:cNvPr id="15" name="Inhaltsplatzhalter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Neues Portal mit mehr Funktionen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Ersetzt veraltetes Portal </a:t>
            </a:r>
            <a:r>
              <a:rPr lang="de-DE" dirty="0" smtClean="0">
                <a:hlinkClick r:id="rId5"/>
              </a:rPr>
              <a:t>http://www.lageplan.uni-erlangen.de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Suche und Anzeige der Einrichtungen der FAU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Einfache und zeitgemäße Einbindung in eigene Websites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Optionale Nutzung von Lokalisierungsfunktionen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Optionale Bearbeitung eigener Anzeigeebenen (demnächst)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87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Webbaukasten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srgbClr val="003399"/>
                </a:solidFill>
              </a:rPr>
              <a:t>Neue Anwendungen und Designs</a:t>
            </a:r>
          </a:p>
          <a:p>
            <a:pPr lvl="0"/>
            <a:r>
              <a:rPr lang="de-DE" dirty="0">
                <a:solidFill>
                  <a:srgbClr val="003399"/>
                </a:solidFill>
              </a:rPr>
              <a:t>	</a:t>
            </a:r>
            <a:r>
              <a:rPr lang="de-DE" dirty="0" smtClean="0">
                <a:solidFill>
                  <a:srgbClr val="003399"/>
                </a:solidFill>
              </a:rPr>
              <a:t>(präsentiert von Barbara Bothe)</a:t>
            </a:r>
            <a:endParaRPr lang="de-DE" dirty="0">
              <a:solidFill>
                <a:srgbClr val="00339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8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Web-Dienstleistungen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lvl="0"/>
            <a:r>
              <a:rPr lang="de-DE" dirty="0" smtClean="0">
                <a:solidFill>
                  <a:srgbClr val="003399"/>
                </a:solidFill>
              </a:rPr>
              <a:t>Planungen und Entwicklungen 2013 / 2014</a:t>
            </a:r>
            <a:endParaRPr lang="de-DE" dirty="0">
              <a:solidFill>
                <a:srgbClr val="003399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294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RRZE </a:t>
            </a:r>
            <a:r>
              <a:rPr lang="de-DE" dirty="0" smtClean="0">
                <a:cs typeface="Arial" charset="0"/>
              </a:rPr>
              <a:t>Webdienst– </a:t>
            </a:r>
            <a:r>
              <a:rPr lang="de-DE" dirty="0">
                <a:cs typeface="Arial" charset="0"/>
              </a:rPr>
              <a:t>Zahlen, Daten, </a:t>
            </a:r>
            <a:r>
              <a:rPr lang="de-DE" dirty="0" smtClean="0">
                <a:cs typeface="Arial" charset="0"/>
              </a:rPr>
              <a:t>Fakten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mtClean="0"/>
              <a:t>00.00.2013 | Thema | Name des Vortragenden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14350" y="1205212"/>
            <a:ext cx="8077488" cy="4954288"/>
          </a:xfrm>
          <a:noFill/>
        </p:spPr>
        <p:txBody>
          <a:bodyPr/>
          <a:lstStyle/>
          <a:p>
            <a:r>
              <a:rPr lang="de-DE" sz="1600" dirty="0" smtClean="0">
                <a:solidFill>
                  <a:srgbClr val="FFFFFF"/>
                </a:solidFill>
              </a:rPr>
              <a:t>660 			Webauftritte auf Linux- und </a:t>
            </a:r>
            <a:r>
              <a:rPr lang="de-DE" sz="1600" dirty="0" err="1" smtClean="0">
                <a:solidFill>
                  <a:srgbClr val="FFFFFF"/>
                </a:solidFill>
              </a:rPr>
              <a:t>Suncluster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 smtClean="0">
                <a:solidFill>
                  <a:srgbClr val="FFFFFF"/>
                </a:solidFill>
              </a:rPr>
              <a:t>260 </a:t>
            </a:r>
            <a:r>
              <a:rPr lang="de-DE" sz="1600" dirty="0">
                <a:solidFill>
                  <a:srgbClr val="FFFFFF"/>
                </a:solidFill>
              </a:rPr>
              <a:t>			</a:t>
            </a:r>
            <a:r>
              <a:rPr lang="de-DE" sz="1600" dirty="0" smtClean="0">
                <a:solidFill>
                  <a:srgbClr val="FFFFFF"/>
                </a:solidFill>
              </a:rPr>
              <a:t>Zusätzliche Aliase (z.B. „</a:t>
            </a:r>
            <a:r>
              <a:rPr lang="de-DE" sz="1600" dirty="0" err="1" smtClean="0">
                <a:solidFill>
                  <a:srgbClr val="FFFFFF"/>
                </a:solidFill>
              </a:rPr>
              <a:t>schlossgartenfest.de</a:t>
            </a:r>
            <a:r>
              <a:rPr lang="de-DE" sz="1600" dirty="0" smtClean="0">
                <a:solidFill>
                  <a:srgbClr val="FFFFFF"/>
                </a:solidFill>
              </a:rPr>
              <a:t>“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78			Webangebote für Spezialdienste (WMP, Blogs, 				</a:t>
            </a:r>
            <a:r>
              <a:rPr lang="de-DE" sz="1600" dirty="0" err="1" smtClean="0">
                <a:solidFill>
                  <a:srgbClr val="FFFFFF"/>
                </a:solidFill>
              </a:rPr>
              <a:t>Karte.fau.de</a:t>
            </a:r>
            <a:r>
              <a:rPr lang="de-DE" sz="1600" dirty="0" smtClean="0">
                <a:solidFill>
                  <a:srgbClr val="FFFFFF"/>
                </a:solidFill>
              </a:rPr>
              <a:t>, Suchmaschine, usw.)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17 </a:t>
            </a:r>
            <a:r>
              <a:rPr lang="de-DE" sz="1600" dirty="0" smtClean="0">
                <a:solidFill>
                  <a:srgbClr val="FFFFFF"/>
                </a:solidFill>
              </a:rPr>
              <a:t>			</a:t>
            </a:r>
            <a:r>
              <a:rPr lang="de-DE" sz="1600" dirty="0" smtClean="0">
                <a:solidFill>
                  <a:srgbClr val="FFFFFF"/>
                </a:solidFill>
              </a:rPr>
              <a:t>Webauftritte auf </a:t>
            </a:r>
            <a:r>
              <a:rPr lang="de-DE" sz="1600" dirty="0" err="1" smtClean="0">
                <a:solidFill>
                  <a:srgbClr val="FFFFFF"/>
                </a:solidFill>
              </a:rPr>
              <a:t>Housing</a:t>
            </a:r>
            <a:r>
              <a:rPr lang="de-DE" sz="1600" dirty="0" smtClean="0">
                <a:solidFill>
                  <a:srgbClr val="FFFFFF"/>
                </a:solidFill>
              </a:rPr>
              <a:t>-Servern</a:t>
            </a:r>
            <a:endParaRPr lang="de-DE" sz="1600" dirty="0" smtClean="0">
              <a:solidFill>
                <a:srgbClr val="FFFFFF"/>
              </a:solidFill>
            </a:endParaRPr>
          </a:p>
          <a:p>
            <a:r>
              <a:rPr lang="de-DE" sz="1600" dirty="0" smtClean="0">
                <a:solidFill>
                  <a:srgbClr val="FFFFFF"/>
                </a:solidFill>
              </a:rPr>
              <a:t>92			Webauftritte auf nicht vom RRZE betriebenen Servern</a:t>
            </a:r>
            <a:endParaRPr lang="de-DE" sz="1600" dirty="0" smtClean="0">
              <a:solidFill>
                <a:srgbClr val="FFFFFF"/>
              </a:solidFill>
            </a:endParaRPr>
          </a:p>
          <a:p>
            <a:endParaRPr lang="de-DE" sz="1600" dirty="0" smtClean="0">
              <a:solidFill>
                <a:srgbClr val="FFFFFF"/>
              </a:solidFill>
            </a:endParaRPr>
          </a:p>
          <a:p>
            <a:r>
              <a:rPr lang="de-DE" sz="1600" dirty="0" smtClean="0">
                <a:solidFill>
                  <a:srgbClr val="FFFFFF"/>
                </a:solidFill>
              </a:rPr>
              <a:t>439			Webauftritte mit Webbaukasten / </a:t>
            </a:r>
            <a:r>
              <a:rPr lang="de-DE" sz="1600" dirty="0" err="1" smtClean="0">
                <a:solidFill>
                  <a:srgbClr val="FFFFFF"/>
                </a:solidFill>
              </a:rPr>
              <a:t>NavEditor</a:t>
            </a:r>
            <a:endParaRPr lang="de-DE" sz="1600" dirty="0" smtClean="0">
              <a:solidFill>
                <a:srgbClr val="FFFFFF"/>
              </a:solidFill>
            </a:endParaRPr>
          </a:p>
          <a:p>
            <a:r>
              <a:rPr lang="de-DE" sz="1600" dirty="0" smtClean="0">
                <a:solidFill>
                  <a:srgbClr val="FFFFFF"/>
                </a:solidFill>
              </a:rPr>
              <a:t>17			Typo3 (sinkend)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15			</a:t>
            </a:r>
            <a:r>
              <a:rPr lang="de-DE" sz="1600" dirty="0" err="1" smtClean="0">
                <a:solidFill>
                  <a:srgbClr val="FFFFFF"/>
                </a:solidFill>
              </a:rPr>
              <a:t>Joomla</a:t>
            </a:r>
            <a:r>
              <a:rPr lang="de-DE" sz="1600" dirty="0" smtClean="0">
                <a:solidFill>
                  <a:srgbClr val="FFFFFF"/>
                </a:solidFill>
              </a:rPr>
              <a:t>! </a:t>
            </a:r>
            <a:r>
              <a:rPr lang="de-DE" sz="1600" dirty="0" smtClean="0">
                <a:solidFill>
                  <a:srgbClr val="FFFFFF"/>
                </a:solidFill>
              </a:rPr>
              <a:t>(stagnierend)</a:t>
            </a:r>
            <a:endParaRPr lang="de-DE" sz="1600" dirty="0" smtClean="0">
              <a:solidFill>
                <a:srgbClr val="FFFFFF"/>
              </a:solidFill>
            </a:endParaRPr>
          </a:p>
          <a:p>
            <a:r>
              <a:rPr lang="de-DE" sz="1600" dirty="0" smtClean="0">
                <a:solidFill>
                  <a:srgbClr val="FFFFFF"/>
                </a:solidFill>
              </a:rPr>
              <a:t>12			Wordpress (steigend)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5.097.218</a:t>
            </a:r>
            <a:r>
              <a:rPr lang="de-DE" sz="1600" dirty="0" smtClean="0">
                <a:solidFill>
                  <a:srgbClr val="FFFFFF"/>
                </a:solidFill>
              </a:rPr>
              <a:t>			</a:t>
            </a:r>
            <a:r>
              <a:rPr lang="de-DE" sz="1600" dirty="0" smtClean="0">
                <a:solidFill>
                  <a:srgbClr val="FFFFFF"/>
                </a:solidFill>
              </a:rPr>
              <a:t>Besuche  </a:t>
            </a:r>
            <a:endParaRPr lang="de-DE" sz="1600" dirty="0">
              <a:solidFill>
                <a:srgbClr val="FFFFFF"/>
              </a:solidFill>
            </a:endParaRPr>
          </a:p>
          <a:p>
            <a:r>
              <a:rPr lang="de-DE" sz="1600" dirty="0" smtClean="0">
                <a:solidFill>
                  <a:srgbClr val="FFFFFF"/>
                </a:solidFill>
              </a:rPr>
              <a:t>89.509.366 </a:t>
            </a:r>
            <a:r>
              <a:rPr lang="de-DE" sz="1600" dirty="0" smtClean="0">
                <a:solidFill>
                  <a:srgbClr val="FFFFFF"/>
                </a:solidFill>
              </a:rPr>
              <a:t>		</a:t>
            </a:r>
            <a:r>
              <a:rPr lang="de-DE" sz="1600" dirty="0" smtClean="0">
                <a:solidFill>
                  <a:srgbClr val="FFFFFF"/>
                </a:solidFill>
              </a:rPr>
              <a:t>Zugriffe </a:t>
            </a:r>
            <a:r>
              <a:rPr lang="de-DE" sz="16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de-DE" sz="1600" dirty="0">
                <a:solidFill>
                  <a:srgbClr val="FFFFFF"/>
                </a:solidFill>
              </a:rPr>
              <a:t>79.169.759		Dateien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31.818.708 MB		Transfer (</a:t>
            </a:r>
            <a:r>
              <a:rPr lang="de-DE" sz="1600" dirty="0" smtClean="0">
                <a:solidFill>
                  <a:srgbClr val="FFFFFF"/>
                </a:solidFill>
              </a:rPr>
              <a:t>~</a:t>
            </a:r>
            <a:r>
              <a:rPr lang="de-DE" sz="1600" dirty="0" smtClean="0">
                <a:solidFill>
                  <a:srgbClr val="FFFFFF"/>
                </a:solidFill>
              </a:rPr>
              <a:t>30TB)</a:t>
            </a:r>
            <a:endParaRPr lang="de-DE" sz="1600" dirty="0">
              <a:solidFill>
                <a:srgbClr val="FFFFFF"/>
              </a:solidFill>
            </a:endParaRPr>
          </a:p>
          <a:p>
            <a:endParaRPr lang="de-DE" sz="1600" dirty="0">
              <a:solidFill>
                <a:srgbClr val="FFFFFF"/>
              </a:solidFill>
            </a:endParaRPr>
          </a:p>
          <a:p>
            <a:pPr algn="r"/>
            <a:r>
              <a:rPr lang="de-DE" sz="900" dirty="0" smtClean="0">
                <a:solidFill>
                  <a:srgbClr val="FFFFFF"/>
                </a:solidFill>
              </a:rPr>
              <a:t>Stand</a:t>
            </a:r>
            <a:r>
              <a:rPr lang="de-DE" sz="900" dirty="0">
                <a:solidFill>
                  <a:srgbClr val="FFFFFF"/>
                </a:solidFill>
              </a:rPr>
              <a:t>: </a:t>
            </a:r>
            <a:r>
              <a:rPr lang="de-DE" sz="900" dirty="0" smtClean="0">
                <a:solidFill>
                  <a:srgbClr val="FFFFFF"/>
                </a:solidFill>
              </a:rPr>
              <a:t>10/</a:t>
            </a:r>
            <a:r>
              <a:rPr lang="de-DE" sz="900" dirty="0" smtClean="0">
                <a:solidFill>
                  <a:srgbClr val="FFFFFF"/>
                </a:solidFill>
              </a:rPr>
              <a:t>2013</a:t>
            </a:r>
            <a:endParaRPr lang="de-DE" sz="900" dirty="0">
              <a:solidFill>
                <a:srgbClr val="FFFFFF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3240000" y="5899150"/>
            <a:ext cx="5365838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514350" y="5899150"/>
            <a:ext cx="1974850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081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Probleme bisher:</a:t>
            </a:r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System- und Informationsmails bisher direkt an der Webmasterkennung zugeordnete Person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Mails für neue (nicht gemeldete) Webmaster kamen (richtigerweise) nicht an die richtigen Personen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Urlaubs- und Vertreterzugriff unmöglich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An Kennung gebundene System-Mailadresse mit Uni-Bezug: 	</a:t>
            </a:r>
            <a:r>
              <a:rPr lang="de-DE" dirty="0" smtClean="0">
                <a:solidFill>
                  <a:schemeClr val="bg2"/>
                </a:solidFill>
                <a:hlinkClick r:id="rId2"/>
              </a:rPr>
              <a:t>kennungwm@mailhub.uni-erlangen.de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Webmaster-Postfächer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40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 (aktiv ab 13. November 2013)</a:t>
            </a:r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Neue neutrale System-Mailadresse: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>
                <a:solidFill>
                  <a:srgbClr val="243259"/>
                </a:solidFill>
                <a:hlinkClick r:id="rId2"/>
              </a:rPr>
              <a:t>kennungwm</a:t>
            </a:r>
            <a:r>
              <a:rPr lang="de-DE" dirty="0" err="1" smtClean="0">
                <a:solidFill>
                  <a:srgbClr val="243259"/>
                </a:solidFill>
                <a:hlinkClick r:id="rId2"/>
              </a:rPr>
              <a:t>@kunden.rrze.net</a:t>
            </a:r>
            <a:endParaRPr lang="de-DE" dirty="0" smtClean="0">
              <a:solidFill>
                <a:srgbClr val="243259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Eigene Postfächer im </a:t>
            </a:r>
            <a:r>
              <a:rPr lang="de-DE" dirty="0" err="1" smtClean="0"/>
              <a:t>FAUMail</a:t>
            </a:r>
            <a:r>
              <a:rPr lang="de-DE" dirty="0" smtClean="0"/>
              <a:t> 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Übergangsphase: </a:t>
            </a:r>
            <a:br>
              <a:rPr lang="de-DE" dirty="0" smtClean="0"/>
            </a:br>
            <a:r>
              <a:rPr lang="de-DE" dirty="0" smtClean="0"/>
              <a:t>Bis 31.03.2014 Mailzustellung wie bisher an Person; </a:t>
            </a:r>
            <a:br>
              <a:rPr lang="de-DE" dirty="0" smtClean="0"/>
            </a:br>
            <a:r>
              <a:rPr lang="de-DE" dirty="0" smtClean="0"/>
              <a:t>                         Umstieg bereits vorher über IDM-Portal.</a:t>
            </a:r>
            <a:br>
              <a:rPr lang="de-DE" dirty="0" smtClean="0"/>
            </a:br>
            <a:r>
              <a:rPr lang="de-DE" dirty="0" smtClean="0"/>
              <a:t>Ab 01.04.2014 Mailzustellung in Postfach auf </a:t>
            </a:r>
            <a:r>
              <a:rPr lang="de-DE" dirty="0" err="1" smtClean="0"/>
              <a:t>FAUMail</a:t>
            </a:r>
            <a:r>
              <a:rPr lang="de-DE" dirty="0" smtClean="0"/>
              <a:t>.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(Weiterleitung in </a:t>
            </a:r>
            <a:r>
              <a:rPr lang="de-DE" dirty="0" err="1" smtClean="0"/>
              <a:t>FAUMail</a:t>
            </a:r>
            <a:r>
              <a:rPr lang="de-DE" dirty="0" smtClean="0"/>
              <a:t> kann manuell eingerichtet werden)</a:t>
            </a:r>
          </a:p>
          <a:p>
            <a:pPr marL="810900" lvl="1" indent="-342900">
              <a:buFont typeface="Arial"/>
              <a:buChar char="•"/>
            </a:pPr>
            <a:r>
              <a:rPr lang="de-DE" dirty="0" smtClean="0"/>
              <a:t>Eigenes Passwort, unabhängig von persönlichen Postfach; Einstellbar über IDM durch Inhaber der Kennung; Darf Dritten (z.B. Urlaubsvertretung, Nachfolger, ...) mitgeteilt werden.</a:t>
            </a:r>
          </a:p>
          <a:p>
            <a:pPr marL="810900" lvl="1" indent="-342900">
              <a:buFont typeface="Arial"/>
              <a:buChar char="•"/>
            </a:pPr>
            <a:endParaRPr lang="de-DE" dirty="0" smtClean="0"/>
          </a:p>
          <a:p>
            <a:pPr marL="810900" lvl="1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Webmaster-Postfächer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56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Ausbau-Feature (in Vorbereitung)</a:t>
            </a:r>
          </a:p>
          <a:p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Nutzung der zusätzlichen RFC-Adresse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webmaster@domain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als Eingangsadresse für das Webmaster-Postfach.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>
                <a:solidFill>
                  <a:schemeClr val="bg1"/>
                </a:solidFill>
              </a:rPr>
              <a:t>Mglw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z</a:t>
            </a:r>
            <a:r>
              <a:rPr lang="de-DE" dirty="0" smtClean="0">
                <a:solidFill>
                  <a:schemeClr val="bg1"/>
                </a:solidFill>
              </a:rPr>
              <a:t>unächst nur für 2nd Level Domains ohne FAU-Bestandteil; 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Nicht möglich für  Domains anderer Hochschulen (uni-</a:t>
            </a:r>
            <a:r>
              <a:rPr lang="de-DE" dirty="0" err="1" smtClean="0">
                <a:solidFill>
                  <a:schemeClr val="bg1"/>
                </a:solidFill>
              </a:rPr>
              <a:t>bamberg.de</a:t>
            </a:r>
            <a:r>
              <a:rPr lang="de-DE" dirty="0" smtClean="0">
                <a:solidFill>
                  <a:schemeClr val="bg1"/>
                </a:solidFill>
              </a:rPr>
              <a:t> u.a.) die RRZE-Webdienst nutzen.</a:t>
            </a:r>
          </a:p>
          <a:p>
            <a:pPr marL="810900" lvl="1" indent="-342900">
              <a:buFont typeface="Arial"/>
              <a:buChar char="•"/>
            </a:pPr>
            <a:endParaRPr lang="de-DE" dirty="0" smtClean="0"/>
          </a:p>
          <a:p>
            <a:pPr marL="810900" lvl="1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Webmaster-Postfächer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14.11.2013 | Webmaster-Campustreffen | Wolfgang Wiese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974355"/>
      </p:ext>
    </p:extLst>
  </p:cSld>
  <p:clrMapOvr>
    <a:masterClrMapping/>
  </p:clrMapOvr>
</p:sld>
</file>

<file path=ppt/theme/theme1.xml><?xml version="1.0" encoding="utf-8"?>
<a:theme xmlns:a="http://schemas.openxmlformats.org/drawingml/2006/main" name="RRZE-neues-Design-2013">
  <a:themeElements>
    <a:clrScheme name="Designfarben – RRZE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1477FF"/>
      </a:accent1>
      <a:accent2>
        <a:srgbClr val="3E86EA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47B3FF"/>
      </a:hlink>
      <a:folHlink>
        <a:srgbClr val="00A2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PPT RRZE Vorlage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0F53B1"/>
      </a:accent1>
      <a:accent2>
        <a:srgbClr val="3E86EA"/>
      </a:accent2>
      <a:accent3>
        <a:srgbClr val="5D668F"/>
      </a:accent3>
      <a:accent4>
        <a:srgbClr val="002583"/>
      </a:accent4>
      <a:accent5>
        <a:srgbClr val="C2CDD6"/>
      </a:accent5>
      <a:accent6>
        <a:srgbClr val="8C8B9F"/>
      </a:accent6>
      <a:hlink>
        <a:srgbClr val="3E86EA"/>
      </a:hlink>
      <a:folHlink>
        <a:srgbClr val="00A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RRZE-neues-Design-final-2-7-2012.potx</Template>
  <TotalTime>0</TotalTime>
  <Words>451</Words>
  <Application>Microsoft Macintosh PowerPoint</Application>
  <PresentationFormat>Bildschirmpräsentation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RRZE-neues-Design-2013</vt:lpstr>
      <vt:lpstr>Webmaster-Campustreffen </vt:lpstr>
      <vt:lpstr>Karte.fau.de</vt:lpstr>
      <vt:lpstr>Erneuerung der Lageplan Website karte.fau.de  </vt:lpstr>
      <vt:lpstr>Webbaukasten</vt:lpstr>
      <vt:lpstr>Web-Dienstleistungen</vt:lpstr>
      <vt:lpstr>RRZE Webdienst– Zahlen, Daten, Fakten</vt:lpstr>
      <vt:lpstr>Webmaster-Postfächer</vt:lpstr>
      <vt:lpstr>Webmaster-Postfächer</vt:lpstr>
      <vt:lpstr>Webmaster-Postfächer</vt:lpstr>
      <vt:lpstr>NavEditor  „Mini-CMS“ für kleine Webauftritte, ein Webmaster ohne besondere Ansprüche &amp; möglichst niederschwellige Benutzungshürde</vt:lpstr>
      <vt:lpstr>Wordpress als CMS-Angebot</vt:lpstr>
      <vt:lpstr>Wordpress als CMS-Angebot</vt:lpstr>
      <vt:lpstr>Wordpress als CMS-Angebot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Wiese, Wolfgang</cp:lastModifiedBy>
  <cp:revision>629</cp:revision>
  <cp:lastPrinted>2013-09-23T09:19:31Z</cp:lastPrinted>
  <dcterms:created xsi:type="dcterms:W3CDTF">2012-06-26T10:46:31Z</dcterms:created>
  <dcterms:modified xsi:type="dcterms:W3CDTF">2013-11-14T12:53:13Z</dcterms:modified>
  <cp:category/>
</cp:coreProperties>
</file>